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70" r:id="rId14"/>
    <p:sldId id="268" r:id="rId15"/>
    <p:sldId id="269" r:id="rId16"/>
    <p:sldId id="271" r:id="rId17"/>
    <p:sldId id="272" r:id="rId18"/>
    <p:sldId id="273" r:id="rId19"/>
    <p:sldId id="274" r:id="rId20"/>
    <p:sldId id="275" r:id="rId21"/>
    <p:sldId id="276" r:id="rId22"/>
    <p:sldId id="277" r:id="rId23"/>
    <p:sldId id="278" r:id="rId24"/>
    <p:sldId id="279" r:id="rId25"/>
    <p:sldId id="281" r:id="rId26"/>
    <p:sldId id="28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1" d="100"/>
          <a:sy n="91" d="100"/>
        </p:scale>
        <p:origin x="3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E967A510-F1A9-45EB-8ED4-D849F713F121}" type="doc">
      <dgm:prSet loTypeId="urn:microsoft.com/office/officeart/2005/8/layout/vProcess5" loCatId="process" qsTypeId="urn:microsoft.com/office/officeart/2005/8/quickstyle/simple4" qsCatId="simple" csTypeId="urn:microsoft.com/office/officeart/2005/8/colors/accent6_2" csCatId="accent6" phldr="1"/>
      <dgm:spPr/>
      <dgm:t>
        <a:bodyPr/>
        <a:lstStyle/>
        <a:p>
          <a:endParaRPr lang="en-US"/>
        </a:p>
      </dgm:t>
    </dgm:pt>
    <dgm:pt modelId="{D367F078-0C13-459C-80A7-1838FE5D7A6A}">
      <dgm:prSet/>
      <dgm:spPr/>
      <dgm:t>
        <a:bodyPr/>
        <a:lstStyle/>
        <a:p>
          <a:r>
            <a:rPr lang="en-US"/>
            <a:t>A </a:t>
          </a:r>
          <a:r>
            <a:rPr lang="en-US" b="0" i="0" baseline="0"/>
            <a:t>Fragment</a:t>
          </a:r>
          <a:r>
            <a:rPr lang="en-US"/>
            <a:t> represents a behavior or a portion of user interface in a Fragment activity. </a:t>
          </a:r>
        </a:p>
      </dgm:t>
    </dgm:pt>
    <dgm:pt modelId="{D9949B23-98B7-4F36-9075-39833DADC20B}" type="parTrans" cxnId="{48ED64BC-CC17-4208-8489-137FD598D5D2}">
      <dgm:prSet/>
      <dgm:spPr/>
      <dgm:t>
        <a:bodyPr/>
        <a:lstStyle/>
        <a:p>
          <a:endParaRPr lang="en-US"/>
        </a:p>
      </dgm:t>
    </dgm:pt>
    <dgm:pt modelId="{58B9CC62-F67C-4246-975D-7BAADB023E15}" type="sibTrans" cxnId="{48ED64BC-CC17-4208-8489-137FD598D5D2}">
      <dgm:prSet/>
      <dgm:spPr/>
      <dgm:t>
        <a:bodyPr/>
        <a:lstStyle/>
        <a:p>
          <a:endParaRPr lang="en-US"/>
        </a:p>
      </dgm:t>
    </dgm:pt>
    <dgm:pt modelId="{38E7A5C6-6842-47F0-8F75-9053A954AA2A}">
      <dgm:prSet/>
      <dgm:spPr/>
      <dgm:t>
        <a:bodyPr/>
        <a:lstStyle/>
        <a:p>
          <a:r>
            <a:rPr lang="en-US"/>
            <a:t>You can combine multiple fragments in a single activity to build a multi-pane UI and reuse a fragment in multiple activities. </a:t>
          </a:r>
        </a:p>
      </dgm:t>
    </dgm:pt>
    <dgm:pt modelId="{A980A2CF-888F-4AE9-8AEA-CA9BBCE6D4E5}" type="parTrans" cxnId="{401CEAF5-CB0D-4BA6-A0CC-6A9610001CD1}">
      <dgm:prSet/>
      <dgm:spPr/>
      <dgm:t>
        <a:bodyPr/>
        <a:lstStyle/>
        <a:p>
          <a:endParaRPr lang="en-US"/>
        </a:p>
      </dgm:t>
    </dgm:pt>
    <dgm:pt modelId="{197FBFFA-A8B8-44BF-8FD0-598025914EB6}" type="sibTrans" cxnId="{401CEAF5-CB0D-4BA6-A0CC-6A9610001CD1}">
      <dgm:prSet/>
      <dgm:spPr/>
      <dgm:t>
        <a:bodyPr/>
        <a:lstStyle/>
        <a:p>
          <a:endParaRPr lang="en-US"/>
        </a:p>
      </dgm:t>
    </dgm:pt>
    <dgm:pt modelId="{8ABBACCA-1597-4E00-91C0-F470EF93158A}">
      <dgm:prSet/>
      <dgm:spPr/>
      <dgm:t>
        <a:bodyPr/>
        <a:lstStyle/>
        <a:p>
          <a:r>
            <a:rPr lang="en-US"/>
            <a:t>You can think of a fragment as a modular section of an activity, which has its own lifecycle, receives its own input events, </a:t>
          </a:r>
        </a:p>
      </dgm:t>
    </dgm:pt>
    <dgm:pt modelId="{D25FF4D8-80D2-4D70-968C-7BDF159B5DF5}" type="parTrans" cxnId="{701CEE73-FCF2-4B24-BE2A-630AA8BA599E}">
      <dgm:prSet/>
      <dgm:spPr/>
      <dgm:t>
        <a:bodyPr/>
        <a:lstStyle/>
        <a:p>
          <a:endParaRPr lang="en-US"/>
        </a:p>
      </dgm:t>
    </dgm:pt>
    <dgm:pt modelId="{9E5F19CF-0839-4EC1-B8E0-EC2D81A2329B}" type="sibTrans" cxnId="{701CEE73-FCF2-4B24-BE2A-630AA8BA599E}">
      <dgm:prSet/>
      <dgm:spPr/>
      <dgm:t>
        <a:bodyPr/>
        <a:lstStyle/>
        <a:p>
          <a:endParaRPr lang="en-US"/>
        </a:p>
      </dgm:t>
    </dgm:pt>
    <dgm:pt modelId="{022D8B85-75E7-405F-A9BE-09E0A10DF523}">
      <dgm:prSet/>
      <dgm:spPr/>
      <dgm:t>
        <a:bodyPr/>
        <a:lstStyle/>
        <a:p>
          <a:r>
            <a:rPr lang="en-US"/>
            <a:t>and which you can add or remove while the activity is running (sort of like a "sub activity" that you can reuse in different activities).</a:t>
          </a:r>
        </a:p>
      </dgm:t>
    </dgm:pt>
    <dgm:pt modelId="{C5AE9BE3-2F22-4052-9541-2171BE9E4FD2}" type="parTrans" cxnId="{C3355150-8878-49EC-9B5E-97E77E11EB52}">
      <dgm:prSet/>
      <dgm:spPr/>
      <dgm:t>
        <a:bodyPr/>
        <a:lstStyle/>
        <a:p>
          <a:endParaRPr lang="en-US"/>
        </a:p>
      </dgm:t>
    </dgm:pt>
    <dgm:pt modelId="{1BEE04EE-A1EC-4DAD-8561-556CAA2CCBB8}" type="sibTrans" cxnId="{C3355150-8878-49EC-9B5E-97E77E11EB52}">
      <dgm:prSet/>
      <dgm:spPr/>
      <dgm:t>
        <a:bodyPr/>
        <a:lstStyle/>
        <a:p>
          <a:endParaRPr lang="en-US"/>
        </a:p>
      </dgm:t>
    </dgm:pt>
    <dgm:pt modelId="{C39EF302-8F2A-4937-8492-A557C146D7A2}" type="pres">
      <dgm:prSet presAssocID="{E967A510-F1A9-45EB-8ED4-D849F713F121}" presName="outerComposite" presStyleCnt="0">
        <dgm:presLayoutVars>
          <dgm:chMax val="5"/>
          <dgm:dir/>
          <dgm:resizeHandles val="exact"/>
        </dgm:presLayoutVars>
      </dgm:prSet>
      <dgm:spPr/>
    </dgm:pt>
    <dgm:pt modelId="{5606D92B-A52B-4B86-8C9A-6B32E65BC94D}" type="pres">
      <dgm:prSet presAssocID="{E967A510-F1A9-45EB-8ED4-D849F713F121}" presName="dummyMaxCanvas" presStyleCnt="0">
        <dgm:presLayoutVars/>
      </dgm:prSet>
      <dgm:spPr/>
    </dgm:pt>
    <dgm:pt modelId="{9F11D27B-2D79-48EB-B5F6-AD418AD490DC}" type="pres">
      <dgm:prSet presAssocID="{E967A510-F1A9-45EB-8ED4-D849F713F121}" presName="FourNodes_1" presStyleLbl="node1" presStyleIdx="0" presStyleCnt="4">
        <dgm:presLayoutVars>
          <dgm:bulletEnabled val="1"/>
        </dgm:presLayoutVars>
      </dgm:prSet>
      <dgm:spPr/>
    </dgm:pt>
    <dgm:pt modelId="{DE808405-7ED3-42F6-BAE1-7FA1F767793C}" type="pres">
      <dgm:prSet presAssocID="{E967A510-F1A9-45EB-8ED4-D849F713F121}" presName="FourNodes_2" presStyleLbl="node1" presStyleIdx="1" presStyleCnt="4">
        <dgm:presLayoutVars>
          <dgm:bulletEnabled val="1"/>
        </dgm:presLayoutVars>
      </dgm:prSet>
      <dgm:spPr/>
    </dgm:pt>
    <dgm:pt modelId="{7FDC28AB-EB16-44DF-A8F0-885A1CBFA44E}" type="pres">
      <dgm:prSet presAssocID="{E967A510-F1A9-45EB-8ED4-D849F713F121}" presName="FourNodes_3" presStyleLbl="node1" presStyleIdx="2" presStyleCnt="4">
        <dgm:presLayoutVars>
          <dgm:bulletEnabled val="1"/>
        </dgm:presLayoutVars>
      </dgm:prSet>
      <dgm:spPr/>
    </dgm:pt>
    <dgm:pt modelId="{C87C725F-A6FC-4E39-A4C0-8B771CBE1ABB}" type="pres">
      <dgm:prSet presAssocID="{E967A510-F1A9-45EB-8ED4-D849F713F121}" presName="FourNodes_4" presStyleLbl="node1" presStyleIdx="3" presStyleCnt="4">
        <dgm:presLayoutVars>
          <dgm:bulletEnabled val="1"/>
        </dgm:presLayoutVars>
      </dgm:prSet>
      <dgm:spPr/>
    </dgm:pt>
    <dgm:pt modelId="{EE1C1267-A551-4587-A632-B57A6BC55124}" type="pres">
      <dgm:prSet presAssocID="{E967A510-F1A9-45EB-8ED4-D849F713F121}" presName="FourConn_1-2" presStyleLbl="fgAccFollowNode1" presStyleIdx="0" presStyleCnt="3">
        <dgm:presLayoutVars>
          <dgm:bulletEnabled val="1"/>
        </dgm:presLayoutVars>
      </dgm:prSet>
      <dgm:spPr/>
    </dgm:pt>
    <dgm:pt modelId="{B6B859C8-10E4-40DB-A012-2C0EE3409CA8}" type="pres">
      <dgm:prSet presAssocID="{E967A510-F1A9-45EB-8ED4-D849F713F121}" presName="FourConn_2-3" presStyleLbl="fgAccFollowNode1" presStyleIdx="1" presStyleCnt="3">
        <dgm:presLayoutVars>
          <dgm:bulletEnabled val="1"/>
        </dgm:presLayoutVars>
      </dgm:prSet>
      <dgm:spPr/>
    </dgm:pt>
    <dgm:pt modelId="{FB47DC65-77A1-414E-8E79-5F832A87DE0C}" type="pres">
      <dgm:prSet presAssocID="{E967A510-F1A9-45EB-8ED4-D849F713F121}" presName="FourConn_3-4" presStyleLbl="fgAccFollowNode1" presStyleIdx="2" presStyleCnt="3">
        <dgm:presLayoutVars>
          <dgm:bulletEnabled val="1"/>
        </dgm:presLayoutVars>
      </dgm:prSet>
      <dgm:spPr/>
    </dgm:pt>
    <dgm:pt modelId="{75683156-C3A4-4861-91FD-86526379FDFD}" type="pres">
      <dgm:prSet presAssocID="{E967A510-F1A9-45EB-8ED4-D849F713F121}" presName="FourNodes_1_text" presStyleLbl="node1" presStyleIdx="3" presStyleCnt="4">
        <dgm:presLayoutVars>
          <dgm:bulletEnabled val="1"/>
        </dgm:presLayoutVars>
      </dgm:prSet>
      <dgm:spPr/>
    </dgm:pt>
    <dgm:pt modelId="{A33D84C9-3FFE-4C75-B7FF-CD60545D6D1D}" type="pres">
      <dgm:prSet presAssocID="{E967A510-F1A9-45EB-8ED4-D849F713F121}" presName="FourNodes_2_text" presStyleLbl="node1" presStyleIdx="3" presStyleCnt="4">
        <dgm:presLayoutVars>
          <dgm:bulletEnabled val="1"/>
        </dgm:presLayoutVars>
      </dgm:prSet>
      <dgm:spPr/>
    </dgm:pt>
    <dgm:pt modelId="{E124B941-9C95-493A-B1F4-584086BAD13D}" type="pres">
      <dgm:prSet presAssocID="{E967A510-F1A9-45EB-8ED4-D849F713F121}" presName="FourNodes_3_text" presStyleLbl="node1" presStyleIdx="3" presStyleCnt="4">
        <dgm:presLayoutVars>
          <dgm:bulletEnabled val="1"/>
        </dgm:presLayoutVars>
      </dgm:prSet>
      <dgm:spPr/>
    </dgm:pt>
    <dgm:pt modelId="{2F0EE5F2-A141-4955-9F2E-C0F39A44AB30}" type="pres">
      <dgm:prSet presAssocID="{E967A510-F1A9-45EB-8ED4-D849F713F121}" presName="FourNodes_4_text" presStyleLbl="node1" presStyleIdx="3" presStyleCnt="4">
        <dgm:presLayoutVars>
          <dgm:bulletEnabled val="1"/>
        </dgm:presLayoutVars>
      </dgm:prSet>
      <dgm:spPr/>
    </dgm:pt>
  </dgm:ptLst>
  <dgm:cxnLst>
    <dgm:cxn modelId="{3C4F8004-A600-4774-873E-1237E7D701C9}" type="presOf" srcId="{D367F078-0C13-459C-80A7-1838FE5D7A6A}" destId="{9F11D27B-2D79-48EB-B5F6-AD418AD490DC}" srcOrd="0" destOrd="0" presId="urn:microsoft.com/office/officeart/2005/8/layout/vProcess5"/>
    <dgm:cxn modelId="{FFA89432-3EC2-44F1-840E-A792FEE4CE64}" type="presOf" srcId="{38E7A5C6-6842-47F0-8F75-9053A954AA2A}" destId="{A33D84C9-3FFE-4C75-B7FF-CD60545D6D1D}" srcOrd="1" destOrd="0" presId="urn:microsoft.com/office/officeart/2005/8/layout/vProcess5"/>
    <dgm:cxn modelId="{88EA633D-B4A9-49C1-9ECF-3BC988FFFFE6}" type="presOf" srcId="{9E5F19CF-0839-4EC1-B8E0-EC2D81A2329B}" destId="{FB47DC65-77A1-414E-8E79-5F832A87DE0C}" srcOrd="0" destOrd="0" presId="urn:microsoft.com/office/officeart/2005/8/layout/vProcess5"/>
    <dgm:cxn modelId="{B5D9F347-6945-42D0-BBA1-D510CF4327A8}" type="presOf" srcId="{58B9CC62-F67C-4246-975D-7BAADB023E15}" destId="{EE1C1267-A551-4587-A632-B57A6BC55124}" srcOrd="0" destOrd="0" presId="urn:microsoft.com/office/officeart/2005/8/layout/vProcess5"/>
    <dgm:cxn modelId="{EF2D1669-D479-445C-B14F-86748592CD59}" type="presOf" srcId="{8ABBACCA-1597-4E00-91C0-F470EF93158A}" destId="{E124B941-9C95-493A-B1F4-584086BAD13D}" srcOrd="1" destOrd="0" presId="urn:microsoft.com/office/officeart/2005/8/layout/vProcess5"/>
    <dgm:cxn modelId="{BE91A46A-F096-4A95-8767-94D9B0679461}" type="presOf" srcId="{E967A510-F1A9-45EB-8ED4-D849F713F121}" destId="{C39EF302-8F2A-4937-8492-A557C146D7A2}" srcOrd="0" destOrd="0" presId="urn:microsoft.com/office/officeart/2005/8/layout/vProcess5"/>
    <dgm:cxn modelId="{C3355150-8878-49EC-9B5E-97E77E11EB52}" srcId="{E967A510-F1A9-45EB-8ED4-D849F713F121}" destId="{022D8B85-75E7-405F-A9BE-09E0A10DF523}" srcOrd="3" destOrd="0" parTransId="{C5AE9BE3-2F22-4052-9541-2171BE9E4FD2}" sibTransId="{1BEE04EE-A1EC-4DAD-8561-556CAA2CCBB8}"/>
    <dgm:cxn modelId="{701CEE73-FCF2-4B24-BE2A-630AA8BA599E}" srcId="{E967A510-F1A9-45EB-8ED4-D849F713F121}" destId="{8ABBACCA-1597-4E00-91C0-F470EF93158A}" srcOrd="2" destOrd="0" parTransId="{D25FF4D8-80D2-4D70-968C-7BDF159B5DF5}" sibTransId="{9E5F19CF-0839-4EC1-B8E0-EC2D81A2329B}"/>
    <dgm:cxn modelId="{8C7DDF88-7FC2-4E82-9EE7-DBD2A7FA9B8C}" type="presOf" srcId="{D367F078-0C13-459C-80A7-1838FE5D7A6A}" destId="{75683156-C3A4-4861-91FD-86526379FDFD}" srcOrd="1" destOrd="0" presId="urn:microsoft.com/office/officeart/2005/8/layout/vProcess5"/>
    <dgm:cxn modelId="{F166248B-D735-46DF-B880-98D6DF148E96}" type="presOf" srcId="{022D8B85-75E7-405F-A9BE-09E0A10DF523}" destId="{2F0EE5F2-A141-4955-9F2E-C0F39A44AB30}" srcOrd="1" destOrd="0" presId="urn:microsoft.com/office/officeart/2005/8/layout/vProcess5"/>
    <dgm:cxn modelId="{8BE4A6A9-466E-4687-AEF0-E633F1721126}" type="presOf" srcId="{022D8B85-75E7-405F-A9BE-09E0A10DF523}" destId="{C87C725F-A6FC-4E39-A4C0-8B771CBE1ABB}" srcOrd="0" destOrd="0" presId="urn:microsoft.com/office/officeart/2005/8/layout/vProcess5"/>
    <dgm:cxn modelId="{95E0DAB4-A133-41D1-83B9-EE1DBA3D20F7}" type="presOf" srcId="{8ABBACCA-1597-4E00-91C0-F470EF93158A}" destId="{7FDC28AB-EB16-44DF-A8F0-885A1CBFA44E}" srcOrd="0" destOrd="0" presId="urn:microsoft.com/office/officeart/2005/8/layout/vProcess5"/>
    <dgm:cxn modelId="{48ED64BC-CC17-4208-8489-137FD598D5D2}" srcId="{E967A510-F1A9-45EB-8ED4-D849F713F121}" destId="{D367F078-0C13-459C-80A7-1838FE5D7A6A}" srcOrd="0" destOrd="0" parTransId="{D9949B23-98B7-4F36-9075-39833DADC20B}" sibTransId="{58B9CC62-F67C-4246-975D-7BAADB023E15}"/>
    <dgm:cxn modelId="{E6549EF4-C469-4E62-83EF-82C02DE74244}" type="presOf" srcId="{38E7A5C6-6842-47F0-8F75-9053A954AA2A}" destId="{DE808405-7ED3-42F6-BAE1-7FA1F767793C}" srcOrd="0" destOrd="0" presId="urn:microsoft.com/office/officeart/2005/8/layout/vProcess5"/>
    <dgm:cxn modelId="{401CEAF5-CB0D-4BA6-A0CC-6A9610001CD1}" srcId="{E967A510-F1A9-45EB-8ED4-D849F713F121}" destId="{38E7A5C6-6842-47F0-8F75-9053A954AA2A}" srcOrd="1" destOrd="0" parTransId="{A980A2CF-888F-4AE9-8AEA-CA9BBCE6D4E5}" sibTransId="{197FBFFA-A8B8-44BF-8FD0-598025914EB6}"/>
    <dgm:cxn modelId="{394C92F6-6DF8-446D-AFCB-D2E8AFBCE393}" type="presOf" srcId="{197FBFFA-A8B8-44BF-8FD0-598025914EB6}" destId="{B6B859C8-10E4-40DB-A012-2C0EE3409CA8}" srcOrd="0" destOrd="0" presId="urn:microsoft.com/office/officeart/2005/8/layout/vProcess5"/>
    <dgm:cxn modelId="{4F2C228A-B9A9-4C04-9E1A-DBFEA619D2DE}" type="presParOf" srcId="{C39EF302-8F2A-4937-8492-A557C146D7A2}" destId="{5606D92B-A52B-4B86-8C9A-6B32E65BC94D}" srcOrd="0" destOrd="0" presId="urn:microsoft.com/office/officeart/2005/8/layout/vProcess5"/>
    <dgm:cxn modelId="{EBEEB5A0-883A-45DD-AFA8-B507B154CAC0}" type="presParOf" srcId="{C39EF302-8F2A-4937-8492-A557C146D7A2}" destId="{9F11D27B-2D79-48EB-B5F6-AD418AD490DC}" srcOrd="1" destOrd="0" presId="urn:microsoft.com/office/officeart/2005/8/layout/vProcess5"/>
    <dgm:cxn modelId="{01579A6E-348B-4A49-B009-59283501BF86}" type="presParOf" srcId="{C39EF302-8F2A-4937-8492-A557C146D7A2}" destId="{DE808405-7ED3-42F6-BAE1-7FA1F767793C}" srcOrd="2" destOrd="0" presId="urn:microsoft.com/office/officeart/2005/8/layout/vProcess5"/>
    <dgm:cxn modelId="{742B0898-D383-4FB9-A91C-28856AE99E28}" type="presParOf" srcId="{C39EF302-8F2A-4937-8492-A557C146D7A2}" destId="{7FDC28AB-EB16-44DF-A8F0-885A1CBFA44E}" srcOrd="3" destOrd="0" presId="urn:microsoft.com/office/officeart/2005/8/layout/vProcess5"/>
    <dgm:cxn modelId="{A7DAB914-992C-4FAC-BDDA-47BC03A440E8}" type="presParOf" srcId="{C39EF302-8F2A-4937-8492-A557C146D7A2}" destId="{C87C725F-A6FC-4E39-A4C0-8B771CBE1ABB}" srcOrd="4" destOrd="0" presId="urn:microsoft.com/office/officeart/2005/8/layout/vProcess5"/>
    <dgm:cxn modelId="{89A850EB-5BEF-4837-8802-502941C99BA4}" type="presParOf" srcId="{C39EF302-8F2A-4937-8492-A557C146D7A2}" destId="{EE1C1267-A551-4587-A632-B57A6BC55124}" srcOrd="5" destOrd="0" presId="urn:microsoft.com/office/officeart/2005/8/layout/vProcess5"/>
    <dgm:cxn modelId="{137070F9-E4BD-49BD-AF5F-03EB0AD541DB}" type="presParOf" srcId="{C39EF302-8F2A-4937-8492-A557C146D7A2}" destId="{B6B859C8-10E4-40DB-A012-2C0EE3409CA8}" srcOrd="6" destOrd="0" presId="urn:microsoft.com/office/officeart/2005/8/layout/vProcess5"/>
    <dgm:cxn modelId="{58CAA2DD-0342-49A2-9A73-49D01C0377A8}" type="presParOf" srcId="{C39EF302-8F2A-4937-8492-A557C146D7A2}" destId="{FB47DC65-77A1-414E-8E79-5F832A87DE0C}" srcOrd="7" destOrd="0" presId="urn:microsoft.com/office/officeart/2005/8/layout/vProcess5"/>
    <dgm:cxn modelId="{4811ECD7-F05C-490B-8B8B-28A9FB6BB248}" type="presParOf" srcId="{C39EF302-8F2A-4937-8492-A557C146D7A2}" destId="{75683156-C3A4-4861-91FD-86526379FDFD}" srcOrd="8" destOrd="0" presId="urn:microsoft.com/office/officeart/2005/8/layout/vProcess5"/>
    <dgm:cxn modelId="{00319D63-52BE-4590-B483-CFE8EC0C1B89}" type="presParOf" srcId="{C39EF302-8F2A-4937-8492-A557C146D7A2}" destId="{A33D84C9-3FFE-4C75-B7FF-CD60545D6D1D}" srcOrd="9" destOrd="0" presId="urn:microsoft.com/office/officeart/2005/8/layout/vProcess5"/>
    <dgm:cxn modelId="{3A3D864F-DBA8-46BE-A505-CEB6B8208E9F}" type="presParOf" srcId="{C39EF302-8F2A-4937-8492-A557C146D7A2}" destId="{E124B941-9C95-493A-B1F4-584086BAD13D}" srcOrd="10" destOrd="0" presId="urn:microsoft.com/office/officeart/2005/8/layout/vProcess5"/>
    <dgm:cxn modelId="{401B0715-A5B9-41FB-8F2A-2EF5EFD1D977}" type="presParOf" srcId="{C39EF302-8F2A-4937-8492-A557C146D7A2}" destId="{2F0EE5F2-A141-4955-9F2E-C0F39A44AB30}"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1CE180-98ED-4D2D-8403-55D12BCEC49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D7D2AB9-6110-4E42-8EA0-2BBC5D8FE5C2}">
      <dgm:prSet/>
      <dgm:spPr/>
      <dgm:t>
        <a:bodyPr/>
        <a:lstStyle/>
        <a:p>
          <a:r>
            <a:rPr lang="en-IN" b="1"/>
            <a:t>Retrofit</a:t>
          </a:r>
          <a:r>
            <a:rPr lang="en-IN"/>
            <a:t> is a REST Client library (Helper Library) used in Android and Java to create an HTTP request and also to process the HTTP response from a REST API. It was created by Square, you can also use retrofit to receive data structures other than JSON, for example SimpleXML and Jackson. Before we continue, let’s briefly define REST Client and REST API in our context.</a:t>
          </a:r>
          <a:endParaRPr lang="en-US"/>
        </a:p>
      </dgm:t>
    </dgm:pt>
    <dgm:pt modelId="{3547BF46-AD94-4E5F-A77A-44C327091084}" type="parTrans" cxnId="{8D53DAC2-A7C8-49CB-AD48-26B89B1F2C84}">
      <dgm:prSet/>
      <dgm:spPr/>
      <dgm:t>
        <a:bodyPr/>
        <a:lstStyle/>
        <a:p>
          <a:endParaRPr lang="en-US"/>
        </a:p>
      </dgm:t>
    </dgm:pt>
    <dgm:pt modelId="{F8417118-E7F2-4507-800A-E2656CD1626C}" type="sibTrans" cxnId="{8D53DAC2-A7C8-49CB-AD48-26B89B1F2C84}">
      <dgm:prSet/>
      <dgm:spPr/>
      <dgm:t>
        <a:bodyPr/>
        <a:lstStyle/>
        <a:p>
          <a:endParaRPr lang="en-US"/>
        </a:p>
      </dgm:t>
    </dgm:pt>
    <dgm:pt modelId="{BB353448-8E6F-45A7-AAF1-9014C65C991E}">
      <dgm:prSet/>
      <dgm:spPr/>
      <dgm:t>
        <a:bodyPr/>
        <a:lstStyle/>
        <a:p>
          <a:r>
            <a:rPr lang="en-IN" b="1"/>
            <a:t>REST Client</a:t>
          </a:r>
          <a:r>
            <a:rPr lang="en-IN"/>
            <a:t> in our case is the Retrofit library that is used on the client side (Android) to make HTTP request to REST API, in our case, The Movie DB API and process the response.</a:t>
          </a:r>
          <a:endParaRPr lang="en-US"/>
        </a:p>
      </dgm:t>
    </dgm:pt>
    <dgm:pt modelId="{B317F901-4029-402E-879B-8331EC2E150B}" type="parTrans" cxnId="{FDB74E96-9717-4828-80D5-74107224ED14}">
      <dgm:prSet/>
      <dgm:spPr/>
      <dgm:t>
        <a:bodyPr/>
        <a:lstStyle/>
        <a:p>
          <a:endParaRPr lang="en-US"/>
        </a:p>
      </dgm:t>
    </dgm:pt>
    <dgm:pt modelId="{35017BAF-0872-43AA-9D49-F6F5E0E146AD}" type="sibTrans" cxnId="{FDB74E96-9717-4828-80D5-74107224ED14}">
      <dgm:prSet/>
      <dgm:spPr/>
      <dgm:t>
        <a:bodyPr/>
        <a:lstStyle/>
        <a:p>
          <a:endParaRPr lang="en-US"/>
        </a:p>
      </dgm:t>
    </dgm:pt>
    <dgm:pt modelId="{750F2829-57DF-4CAC-9AF0-ABD2D5277D6C}">
      <dgm:prSet/>
      <dgm:spPr/>
      <dgm:t>
        <a:bodyPr/>
        <a:lstStyle/>
        <a:p>
          <a:r>
            <a:rPr lang="en-IN" b="1"/>
            <a:t>A REST API</a:t>
          </a:r>
          <a:r>
            <a:rPr lang="en-IN"/>
            <a:t> defines a set of functions which developers can perform requests and receive responses via HTTP protocol such as GET and POST. in our case, The Movie DB (TMDB) API is the REST API.</a:t>
          </a:r>
          <a:endParaRPr lang="en-US"/>
        </a:p>
      </dgm:t>
    </dgm:pt>
    <dgm:pt modelId="{A6609AAE-CD7F-4C86-8E84-40B94644FC77}" type="parTrans" cxnId="{8E850B1A-7556-455B-8144-05CF6FFC04A5}">
      <dgm:prSet/>
      <dgm:spPr/>
      <dgm:t>
        <a:bodyPr/>
        <a:lstStyle/>
        <a:p>
          <a:endParaRPr lang="en-US"/>
        </a:p>
      </dgm:t>
    </dgm:pt>
    <dgm:pt modelId="{70EB7E30-EC63-4196-BCD9-48AF426849FA}" type="sibTrans" cxnId="{8E850B1A-7556-455B-8144-05CF6FFC04A5}">
      <dgm:prSet/>
      <dgm:spPr/>
      <dgm:t>
        <a:bodyPr/>
        <a:lstStyle/>
        <a:p>
          <a:endParaRPr lang="en-US"/>
        </a:p>
      </dgm:t>
    </dgm:pt>
    <dgm:pt modelId="{1147485A-F255-4545-A8AF-34A3C4118251}">
      <dgm:prSet/>
      <dgm:spPr/>
      <dgm:t>
        <a:bodyPr/>
        <a:lstStyle/>
        <a:p>
          <a:r>
            <a:rPr lang="en-IN"/>
            <a:t>We can also simply say that a RESTful API is an application program interface (API) that uses HTTP requests to GET, PUT, POST and DELETE data.</a:t>
          </a:r>
          <a:endParaRPr lang="en-US"/>
        </a:p>
      </dgm:t>
    </dgm:pt>
    <dgm:pt modelId="{0CB68D93-4F27-476D-94D0-E783D4B44081}" type="parTrans" cxnId="{0DCDDE97-E154-4476-973B-8BECA14C26AC}">
      <dgm:prSet/>
      <dgm:spPr/>
      <dgm:t>
        <a:bodyPr/>
        <a:lstStyle/>
        <a:p>
          <a:endParaRPr lang="en-US"/>
        </a:p>
      </dgm:t>
    </dgm:pt>
    <dgm:pt modelId="{A23F8360-1439-40AE-886F-1BF6CC4A933D}" type="sibTrans" cxnId="{0DCDDE97-E154-4476-973B-8BECA14C26AC}">
      <dgm:prSet/>
      <dgm:spPr/>
      <dgm:t>
        <a:bodyPr/>
        <a:lstStyle/>
        <a:p>
          <a:endParaRPr lang="en-US"/>
        </a:p>
      </dgm:t>
    </dgm:pt>
    <dgm:pt modelId="{FB4B9874-5612-4406-998F-EC43E6693A77}" type="pres">
      <dgm:prSet presAssocID="{4E1CE180-98ED-4D2D-8403-55D12BCEC490}" presName="root" presStyleCnt="0">
        <dgm:presLayoutVars>
          <dgm:dir/>
          <dgm:resizeHandles val="exact"/>
        </dgm:presLayoutVars>
      </dgm:prSet>
      <dgm:spPr/>
    </dgm:pt>
    <dgm:pt modelId="{D71608CA-EDFD-4135-8774-4429144BEE9A}" type="pres">
      <dgm:prSet presAssocID="{1D7D2AB9-6110-4E42-8EA0-2BBC5D8FE5C2}" presName="compNode" presStyleCnt="0"/>
      <dgm:spPr/>
    </dgm:pt>
    <dgm:pt modelId="{703D033D-F426-41E6-B99C-E96A87071EC7}" type="pres">
      <dgm:prSet presAssocID="{1D7D2AB9-6110-4E42-8EA0-2BBC5D8FE5C2}" presName="bgRect" presStyleLbl="bgShp" presStyleIdx="0" presStyleCnt="4"/>
      <dgm:spPr/>
    </dgm:pt>
    <dgm:pt modelId="{D33597EE-EE8C-4183-800F-79586D7EDDFC}" type="pres">
      <dgm:prSet presAssocID="{1D7D2AB9-6110-4E42-8EA0-2BBC5D8FE5C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e HTML"/>
        </a:ext>
      </dgm:extLst>
    </dgm:pt>
    <dgm:pt modelId="{343E3188-7223-4E69-895B-DC576759ED82}" type="pres">
      <dgm:prSet presAssocID="{1D7D2AB9-6110-4E42-8EA0-2BBC5D8FE5C2}" presName="spaceRect" presStyleCnt="0"/>
      <dgm:spPr/>
    </dgm:pt>
    <dgm:pt modelId="{C99F1736-8E06-4561-8F25-54F3F59B1A31}" type="pres">
      <dgm:prSet presAssocID="{1D7D2AB9-6110-4E42-8EA0-2BBC5D8FE5C2}" presName="parTx" presStyleLbl="revTx" presStyleIdx="0" presStyleCnt="4">
        <dgm:presLayoutVars>
          <dgm:chMax val="0"/>
          <dgm:chPref val="0"/>
        </dgm:presLayoutVars>
      </dgm:prSet>
      <dgm:spPr/>
    </dgm:pt>
    <dgm:pt modelId="{0EBEA84C-17C2-472F-B7F9-6D01A1477C97}" type="pres">
      <dgm:prSet presAssocID="{F8417118-E7F2-4507-800A-E2656CD1626C}" presName="sibTrans" presStyleCnt="0"/>
      <dgm:spPr/>
    </dgm:pt>
    <dgm:pt modelId="{F98E9B2B-516F-4702-9D3D-56EA16642DE5}" type="pres">
      <dgm:prSet presAssocID="{BB353448-8E6F-45A7-AAF1-9014C65C991E}" presName="compNode" presStyleCnt="0"/>
      <dgm:spPr/>
    </dgm:pt>
    <dgm:pt modelId="{8026BCCD-FFD5-44DD-9F02-1648C50E1EA9}" type="pres">
      <dgm:prSet presAssocID="{BB353448-8E6F-45A7-AAF1-9014C65C991E}" presName="bgRect" presStyleLbl="bgShp" presStyleIdx="1" presStyleCnt="4"/>
      <dgm:spPr/>
    </dgm:pt>
    <dgm:pt modelId="{9A41E787-7D59-4484-848E-74C6D3EDFD86}" type="pres">
      <dgm:prSet presAssocID="{BB353448-8E6F-45A7-AAF1-9014C65C991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xternal XAML"/>
        </a:ext>
      </dgm:extLst>
    </dgm:pt>
    <dgm:pt modelId="{FFD19568-C494-4E04-8192-1E5B8DA3D2E0}" type="pres">
      <dgm:prSet presAssocID="{BB353448-8E6F-45A7-AAF1-9014C65C991E}" presName="spaceRect" presStyleCnt="0"/>
      <dgm:spPr/>
    </dgm:pt>
    <dgm:pt modelId="{FB34BE3B-5B71-42BB-989B-C4FF6D206E33}" type="pres">
      <dgm:prSet presAssocID="{BB353448-8E6F-45A7-AAF1-9014C65C991E}" presName="parTx" presStyleLbl="revTx" presStyleIdx="1" presStyleCnt="4">
        <dgm:presLayoutVars>
          <dgm:chMax val="0"/>
          <dgm:chPref val="0"/>
        </dgm:presLayoutVars>
      </dgm:prSet>
      <dgm:spPr/>
    </dgm:pt>
    <dgm:pt modelId="{D988440A-52F7-4D1E-8DBE-8EA714396B8F}" type="pres">
      <dgm:prSet presAssocID="{35017BAF-0872-43AA-9D49-F6F5E0E146AD}" presName="sibTrans" presStyleCnt="0"/>
      <dgm:spPr/>
    </dgm:pt>
    <dgm:pt modelId="{EB2E0D69-756E-46DC-B709-BBFEB6050023}" type="pres">
      <dgm:prSet presAssocID="{750F2829-57DF-4CAC-9AF0-ABD2D5277D6C}" presName="compNode" presStyleCnt="0"/>
      <dgm:spPr/>
    </dgm:pt>
    <dgm:pt modelId="{6D7361FD-A596-435D-A884-695484093B36}" type="pres">
      <dgm:prSet presAssocID="{750F2829-57DF-4CAC-9AF0-ABD2D5277D6C}" presName="bgRect" presStyleLbl="bgShp" presStyleIdx="2" presStyleCnt="4"/>
      <dgm:spPr/>
    </dgm:pt>
    <dgm:pt modelId="{FFA8E7C9-CDEE-48C6-883B-73449FF7C42C}" type="pres">
      <dgm:prSet presAssocID="{750F2829-57DF-4CAC-9AF0-ABD2D5277D6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veloper Tools"/>
        </a:ext>
      </dgm:extLst>
    </dgm:pt>
    <dgm:pt modelId="{82DFE41E-88A7-41F0-91FE-55BCCCD3074F}" type="pres">
      <dgm:prSet presAssocID="{750F2829-57DF-4CAC-9AF0-ABD2D5277D6C}" presName="spaceRect" presStyleCnt="0"/>
      <dgm:spPr/>
    </dgm:pt>
    <dgm:pt modelId="{D8A45C21-4BB5-4D0B-9110-0AE9109390FB}" type="pres">
      <dgm:prSet presAssocID="{750F2829-57DF-4CAC-9AF0-ABD2D5277D6C}" presName="parTx" presStyleLbl="revTx" presStyleIdx="2" presStyleCnt="4">
        <dgm:presLayoutVars>
          <dgm:chMax val="0"/>
          <dgm:chPref val="0"/>
        </dgm:presLayoutVars>
      </dgm:prSet>
      <dgm:spPr/>
    </dgm:pt>
    <dgm:pt modelId="{520D2D9C-EEE5-436F-8577-B4469EF8FC19}" type="pres">
      <dgm:prSet presAssocID="{70EB7E30-EC63-4196-BCD9-48AF426849FA}" presName="sibTrans" presStyleCnt="0"/>
      <dgm:spPr/>
    </dgm:pt>
    <dgm:pt modelId="{EAA65E5E-4FE2-4746-8AE7-DEF9E135FA46}" type="pres">
      <dgm:prSet presAssocID="{1147485A-F255-4545-A8AF-34A3C4118251}" presName="compNode" presStyleCnt="0"/>
      <dgm:spPr/>
    </dgm:pt>
    <dgm:pt modelId="{D2F8C3EF-024B-4B92-BA9D-7D9A270C9219}" type="pres">
      <dgm:prSet presAssocID="{1147485A-F255-4545-A8AF-34A3C4118251}" presName="bgRect" presStyleLbl="bgShp" presStyleIdx="3" presStyleCnt="4"/>
      <dgm:spPr/>
    </dgm:pt>
    <dgm:pt modelId="{B8033B9C-20D9-4BCE-8D5A-92617FF3BB1A}" type="pres">
      <dgm:prSet presAssocID="{1147485A-F255-4545-A8AF-34A3C411825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8A45FBF2-D7E2-441C-B6E8-527C9E0A4835}" type="pres">
      <dgm:prSet presAssocID="{1147485A-F255-4545-A8AF-34A3C4118251}" presName="spaceRect" presStyleCnt="0"/>
      <dgm:spPr/>
    </dgm:pt>
    <dgm:pt modelId="{0730E8EE-EA77-4209-B160-CD35B7CAC5FE}" type="pres">
      <dgm:prSet presAssocID="{1147485A-F255-4545-A8AF-34A3C4118251}" presName="parTx" presStyleLbl="revTx" presStyleIdx="3" presStyleCnt="4">
        <dgm:presLayoutVars>
          <dgm:chMax val="0"/>
          <dgm:chPref val="0"/>
        </dgm:presLayoutVars>
      </dgm:prSet>
      <dgm:spPr/>
    </dgm:pt>
  </dgm:ptLst>
  <dgm:cxnLst>
    <dgm:cxn modelId="{BDCFA614-2E35-432A-AD9E-090D45B8F8E5}" type="presOf" srcId="{4E1CE180-98ED-4D2D-8403-55D12BCEC490}" destId="{FB4B9874-5612-4406-998F-EC43E6693A77}" srcOrd="0" destOrd="0" presId="urn:microsoft.com/office/officeart/2018/2/layout/IconVerticalSolidList"/>
    <dgm:cxn modelId="{8E850B1A-7556-455B-8144-05CF6FFC04A5}" srcId="{4E1CE180-98ED-4D2D-8403-55D12BCEC490}" destId="{750F2829-57DF-4CAC-9AF0-ABD2D5277D6C}" srcOrd="2" destOrd="0" parTransId="{A6609AAE-CD7F-4C86-8E84-40B94644FC77}" sibTransId="{70EB7E30-EC63-4196-BCD9-48AF426849FA}"/>
    <dgm:cxn modelId="{CB965226-D5D3-464F-A939-9A67EC3AE955}" type="presOf" srcId="{1D7D2AB9-6110-4E42-8EA0-2BBC5D8FE5C2}" destId="{C99F1736-8E06-4561-8F25-54F3F59B1A31}" srcOrd="0" destOrd="0" presId="urn:microsoft.com/office/officeart/2018/2/layout/IconVerticalSolidList"/>
    <dgm:cxn modelId="{FBB07B2B-C091-4728-9D1F-579AB46B4798}" type="presOf" srcId="{BB353448-8E6F-45A7-AAF1-9014C65C991E}" destId="{FB34BE3B-5B71-42BB-989B-C4FF6D206E33}" srcOrd="0" destOrd="0" presId="urn:microsoft.com/office/officeart/2018/2/layout/IconVerticalSolidList"/>
    <dgm:cxn modelId="{FDB74E96-9717-4828-80D5-74107224ED14}" srcId="{4E1CE180-98ED-4D2D-8403-55D12BCEC490}" destId="{BB353448-8E6F-45A7-AAF1-9014C65C991E}" srcOrd="1" destOrd="0" parTransId="{B317F901-4029-402E-879B-8331EC2E150B}" sibTransId="{35017BAF-0872-43AA-9D49-F6F5E0E146AD}"/>
    <dgm:cxn modelId="{0DCDDE97-E154-4476-973B-8BECA14C26AC}" srcId="{4E1CE180-98ED-4D2D-8403-55D12BCEC490}" destId="{1147485A-F255-4545-A8AF-34A3C4118251}" srcOrd="3" destOrd="0" parTransId="{0CB68D93-4F27-476D-94D0-E783D4B44081}" sibTransId="{A23F8360-1439-40AE-886F-1BF6CC4A933D}"/>
    <dgm:cxn modelId="{FFD4C3AC-687C-4A66-8ADA-9359A46BA12B}" type="presOf" srcId="{750F2829-57DF-4CAC-9AF0-ABD2D5277D6C}" destId="{D8A45C21-4BB5-4D0B-9110-0AE9109390FB}" srcOrd="0" destOrd="0" presId="urn:microsoft.com/office/officeart/2018/2/layout/IconVerticalSolidList"/>
    <dgm:cxn modelId="{8D53DAC2-A7C8-49CB-AD48-26B89B1F2C84}" srcId="{4E1CE180-98ED-4D2D-8403-55D12BCEC490}" destId="{1D7D2AB9-6110-4E42-8EA0-2BBC5D8FE5C2}" srcOrd="0" destOrd="0" parTransId="{3547BF46-AD94-4E5F-A77A-44C327091084}" sibTransId="{F8417118-E7F2-4507-800A-E2656CD1626C}"/>
    <dgm:cxn modelId="{0BFF7ED5-D6F0-492C-843B-1EBBC317442D}" type="presOf" srcId="{1147485A-F255-4545-A8AF-34A3C4118251}" destId="{0730E8EE-EA77-4209-B160-CD35B7CAC5FE}" srcOrd="0" destOrd="0" presId="urn:microsoft.com/office/officeart/2018/2/layout/IconVerticalSolidList"/>
    <dgm:cxn modelId="{89F0E27A-5DF1-40AF-8AC4-75235AB0C7B4}" type="presParOf" srcId="{FB4B9874-5612-4406-998F-EC43E6693A77}" destId="{D71608CA-EDFD-4135-8774-4429144BEE9A}" srcOrd="0" destOrd="0" presId="urn:microsoft.com/office/officeart/2018/2/layout/IconVerticalSolidList"/>
    <dgm:cxn modelId="{48165672-FF2E-480A-AFD9-F0C94474B625}" type="presParOf" srcId="{D71608CA-EDFD-4135-8774-4429144BEE9A}" destId="{703D033D-F426-41E6-B99C-E96A87071EC7}" srcOrd="0" destOrd="0" presId="urn:microsoft.com/office/officeart/2018/2/layout/IconVerticalSolidList"/>
    <dgm:cxn modelId="{9D34058A-3E1D-43AE-BF3D-B6B67A8A5190}" type="presParOf" srcId="{D71608CA-EDFD-4135-8774-4429144BEE9A}" destId="{D33597EE-EE8C-4183-800F-79586D7EDDFC}" srcOrd="1" destOrd="0" presId="urn:microsoft.com/office/officeart/2018/2/layout/IconVerticalSolidList"/>
    <dgm:cxn modelId="{B34B6F0D-CFF1-49E4-8050-93A225C1556C}" type="presParOf" srcId="{D71608CA-EDFD-4135-8774-4429144BEE9A}" destId="{343E3188-7223-4E69-895B-DC576759ED82}" srcOrd="2" destOrd="0" presId="urn:microsoft.com/office/officeart/2018/2/layout/IconVerticalSolidList"/>
    <dgm:cxn modelId="{922E0612-FD22-4787-9540-D0A41D5678C9}" type="presParOf" srcId="{D71608CA-EDFD-4135-8774-4429144BEE9A}" destId="{C99F1736-8E06-4561-8F25-54F3F59B1A31}" srcOrd="3" destOrd="0" presId="urn:microsoft.com/office/officeart/2018/2/layout/IconVerticalSolidList"/>
    <dgm:cxn modelId="{05127E0D-26A8-4B5A-A7D5-12CEF471D8FC}" type="presParOf" srcId="{FB4B9874-5612-4406-998F-EC43E6693A77}" destId="{0EBEA84C-17C2-472F-B7F9-6D01A1477C97}" srcOrd="1" destOrd="0" presId="urn:microsoft.com/office/officeart/2018/2/layout/IconVerticalSolidList"/>
    <dgm:cxn modelId="{0E0F1E4A-512A-4607-970C-2C11318C22DB}" type="presParOf" srcId="{FB4B9874-5612-4406-998F-EC43E6693A77}" destId="{F98E9B2B-516F-4702-9D3D-56EA16642DE5}" srcOrd="2" destOrd="0" presId="urn:microsoft.com/office/officeart/2018/2/layout/IconVerticalSolidList"/>
    <dgm:cxn modelId="{D49BCCB6-C8A2-4F8F-BA77-E64799020D29}" type="presParOf" srcId="{F98E9B2B-516F-4702-9D3D-56EA16642DE5}" destId="{8026BCCD-FFD5-44DD-9F02-1648C50E1EA9}" srcOrd="0" destOrd="0" presId="urn:microsoft.com/office/officeart/2018/2/layout/IconVerticalSolidList"/>
    <dgm:cxn modelId="{6B1448CF-E4DB-4213-B84C-0D1795F5539C}" type="presParOf" srcId="{F98E9B2B-516F-4702-9D3D-56EA16642DE5}" destId="{9A41E787-7D59-4484-848E-74C6D3EDFD86}" srcOrd="1" destOrd="0" presId="urn:microsoft.com/office/officeart/2018/2/layout/IconVerticalSolidList"/>
    <dgm:cxn modelId="{92C8F8C0-9880-4660-9D58-A0353310D6F9}" type="presParOf" srcId="{F98E9B2B-516F-4702-9D3D-56EA16642DE5}" destId="{FFD19568-C494-4E04-8192-1E5B8DA3D2E0}" srcOrd="2" destOrd="0" presId="urn:microsoft.com/office/officeart/2018/2/layout/IconVerticalSolidList"/>
    <dgm:cxn modelId="{CED44CF0-2052-4B5B-A648-BC717DD8A3FA}" type="presParOf" srcId="{F98E9B2B-516F-4702-9D3D-56EA16642DE5}" destId="{FB34BE3B-5B71-42BB-989B-C4FF6D206E33}" srcOrd="3" destOrd="0" presId="urn:microsoft.com/office/officeart/2018/2/layout/IconVerticalSolidList"/>
    <dgm:cxn modelId="{694E47BD-38B3-472B-848E-CA073A5F10F3}" type="presParOf" srcId="{FB4B9874-5612-4406-998F-EC43E6693A77}" destId="{D988440A-52F7-4D1E-8DBE-8EA714396B8F}" srcOrd="3" destOrd="0" presId="urn:microsoft.com/office/officeart/2018/2/layout/IconVerticalSolidList"/>
    <dgm:cxn modelId="{FD78F10C-4CA8-46AC-B863-64383CA72F8B}" type="presParOf" srcId="{FB4B9874-5612-4406-998F-EC43E6693A77}" destId="{EB2E0D69-756E-46DC-B709-BBFEB6050023}" srcOrd="4" destOrd="0" presId="urn:microsoft.com/office/officeart/2018/2/layout/IconVerticalSolidList"/>
    <dgm:cxn modelId="{2630380A-EACA-4F41-9207-65C754B08EAF}" type="presParOf" srcId="{EB2E0D69-756E-46DC-B709-BBFEB6050023}" destId="{6D7361FD-A596-435D-A884-695484093B36}" srcOrd="0" destOrd="0" presId="urn:microsoft.com/office/officeart/2018/2/layout/IconVerticalSolidList"/>
    <dgm:cxn modelId="{2B599A4C-8F34-42DE-801B-74D89447C51A}" type="presParOf" srcId="{EB2E0D69-756E-46DC-B709-BBFEB6050023}" destId="{FFA8E7C9-CDEE-48C6-883B-73449FF7C42C}" srcOrd="1" destOrd="0" presId="urn:microsoft.com/office/officeart/2018/2/layout/IconVerticalSolidList"/>
    <dgm:cxn modelId="{238E9897-1468-4E70-8A06-E700047A89A1}" type="presParOf" srcId="{EB2E0D69-756E-46DC-B709-BBFEB6050023}" destId="{82DFE41E-88A7-41F0-91FE-55BCCCD3074F}" srcOrd="2" destOrd="0" presId="urn:microsoft.com/office/officeart/2018/2/layout/IconVerticalSolidList"/>
    <dgm:cxn modelId="{4CE5CAD9-93B6-4415-8068-3F5908BA92DF}" type="presParOf" srcId="{EB2E0D69-756E-46DC-B709-BBFEB6050023}" destId="{D8A45C21-4BB5-4D0B-9110-0AE9109390FB}" srcOrd="3" destOrd="0" presId="urn:microsoft.com/office/officeart/2018/2/layout/IconVerticalSolidList"/>
    <dgm:cxn modelId="{CDFBE373-9CE1-42BB-AA72-ED5BACF08E1A}" type="presParOf" srcId="{FB4B9874-5612-4406-998F-EC43E6693A77}" destId="{520D2D9C-EEE5-436F-8577-B4469EF8FC19}" srcOrd="5" destOrd="0" presId="urn:microsoft.com/office/officeart/2018/2/layout/IconVerticalSolidList"/>
    <dgm:cxn modelId="{9A10EFBF-F453-4BA2-8B3D-41530A926F92}" type="presParOf" srcId="{FB4B9874-5612-4406-998F-EC43E6693A77}" destId="{EAA65E5E-4FE2-4746-8AE7-DEF9E135FA46}" srcOrd="6" destOrd="0" presId="urn:microsoft.com/office/officeart/2018/2/layout/IconVerticalSolidList"/>
    <dgm:cxn modelId="{C6CAFB15-5788-4C47-9629-23E932555D2C}" type="presParOf" srcId="{EAA65E5E-4FE2-4746-8AE7-DEF9E135FA46}" destId="{D2F8C3EF-024B-4B92-BA9D-7D9A270C9219}" srcOrd="0" destOrd="0" presId="urn:microsoft.com/office/officeart/2018/2/layout/IconVerticalSolidList"/>
    <dgm:cxn modelId="{56F84B98-5A9B-4F7E-BD9A-B0ED0C1BF3BE}" type="presParOf" srcId="{EAA65E5E-4FE2-4746-8AE7-DEF9E135FA46}" destId="{B8033B9C-20D9-4BCE-8D5A-92617FF3BB1A}" srcOrd="1" destOrd="0" presId="urn:microsoft.com/office/officeart/2018/2/layout/IconVerticalSolidList"/>
    <dgm:cxn modelId="{A6F9F0B9-AF26-4B28-A12E-5A80AE75F125}" type="presParOf" srcId="{EAA65E5E-4FE2-4746-8AE7-DEF9E135FA46}" destId="{8A45FBF2-D7E2-441C-B6E8-527C9E0A4835}" srcOrd="2" destOrd="0" presId="urn:microsoft.com/office/officeart/2018/2/layout/IconVerticalSolidList"/>
    <dgm:cxn modelId="{2A778CBC-FBEB-4673-8E2A-E080F9487224}" type="presParOf" srcId="{EAA65E5E-4FE2-4746-8AE7-DEF9E135FA46}" destId="{0730E8EE-EA77-4209-B160-CD35B7CAC5F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11D27B-2D79-48EB-B5F6-AD418AD490DC}">
      <dsp:nvSpPr>
        <dsp:cNvPr id="0" name=""/>
        <dsp:cNvSpPr/>
      </dsp:nvSpPr>
      <dsp:spPr>
        <a:xfrm>
          <a:off x="0" y="0"/>
          <a:ext cx="5728813" cy="913959"/>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 </a:t>
          </a:r>
          <a:r>
            <a:rPr lang="en-US" sz="1700" b="0" i="0" kern="1200" baseline="0"/>
            <a:t>Fragment</a:t>
          </a:r>
          <a:r>
            <a:rPr lang="en-US" sz="1700" kern="1200"/>
            <a:t> represents a behavior or a portion of user interface in a Fragment activity. </a:t>
          </a:r>
        </a:p>
      </dsp:txBody>
      <dsp:txXfrm>
        <a:off x="26769" y="26769"/>
        <a:ext cx="4665350" cy="860421"/>
      </dsp:txXfrm>
    </dsp:sp>
    <dsp:sp modelId="{DE808405-7ED3-42F6-BAE1-7FA1F767793C}">
      <dsp:nvSpPr>
        <dsp:cNvPr id="0" name=""/>
        <dsp:cNvSpPr/>
      </dsp:nvSpPr>
      <dsp:spPr>
        <a:xfrm>
          <a:off x="479788" y="1080133"/>
          <a:ext cx="5728813" cy="913959"/>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You can combine multiple fragments in a single activity to build a multi-pane UI and reuse a fragment in multiple activities. </a:t>
          </a:r>
        </a:p>
      </dsp:txBody>
      <dsp:txXfrm>
        <a:off x="506557" y="1106902"/>
        <a:ext cx="4601413" cy="860421"/>
      </dsp:txXfrm>
    </dsp:sp>
    <dsp:sp modelId="{7FDC28AB-EB16-44DF-A8F0-885A1CBFA44E}">
      <dsp:nvSpPr>
        <dsp:cNvPr id="0" name=""/>
        <dsp:cNvSpPr/>
      </dsp:nvSpPr>
      <dsp:spPr>
        <a:xfrm>
          <a:off x="952415" y="2160267"/>
          <a:ext cx="5728813" cy="913959"/>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You can think of a fragment as a modular section of an activity, which has its own lifecycle, receives its own input events, </a:t>
          </a:r>
        </a:p>
      </dsp:txBody>
      <dsp:txXfrm>
        <a:off x="979184" y="2187036"/>
        <a:ext cx="4608574" cy="860421"/>
      </dsp:txXfrm>
    </dsp:sp>
    <dsp:sp modelId="{C87C725F-A6FC-4E39-A4C0-8B771CBE1ABB}">
      <dsp:nvSpPr>
        <dsp:cNvPr id="0" name=""/>
        <dsp:cNvSpPr/>
      </dsp:nvSpPr>
      <dsp:spPr>
        <a:xfrm>
          <a:off x="1432203" y="3240401"/>
          <a:ext cx="5728813" cy="913959"/>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and which you can add or remove while the activity is running (sort of like a "sub activity" that you can reuse in different activities).</a:t>
          </a:r>
        </a:p>
      </dsp:txBody>
      <dsp:txXfrm>
        <a:off x="1458972" y="3267170"/>
        <a:ext cx="4601413" cy="860421"/>
      </dsp:txXfrm>
    </dsp:sp>
    <dsp:sp modelId="{EE1C1267-A551-4587-A632-B57A6BC55124}">
      <dsp:nvSpPr>
        <dsp:cNvPr id="0" name=""/>
        <dsp:cNvSpPr/>
      </dsp:nvSpPr>
      <dsp:spPr>
        <a:xfrm>
          <a:off x="5134739" y="700009"/>
          <a:ext cx="594073" cy="594073"/>
        </a:xfrm>
        <a:prstGeom prst="downArrow">
          <a:avLst>
            <a:gd name="adj1" fmla="val 55000"/>
            <a:gd name="adj2" fmla="val 45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5268405" y="700009"/>
        <a:ext cx="326741" cy="447040"/>
      </dsp:txXfrm>
    </dsp:sp>
    <dsp:sp modelId="{B6B859C8-10E4-40DB-A012-2C0EE3409CA8}">
      <dsp:nvSpPr>
        <dsp:cNvPr id="0" name=""/>
        <dsp:cNvSpPr/>
      </dsp:nvSpPr>
      <dsp:spPr>
        <a:xfrm>
          <a:off x="5614528" y="1780143"/>
          <a:ext cx="594073" cy="594073"/>
        </a:xfrm>
        <a:prstGeom prst="downArrow">
          <a:avLst>
            <a:gd name="adj1" fmla="val 55000"/>
            <a:gd name="adj2" fmla="val 45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5748194" y="1780143"/>
        <a:ext cx="326741" cy="447040"/>
      </dsp:txXfrm>
    </dsp:sp>
    <dsp:sp modelId="{FB47DC65-77A1-414E-8E79-5F832A87DE0C}">
      <dsp:nvSpPr>
        <dsp:cNvPr id="0" name=""/>
        <dsp:cNvSpPr/>
      </dsp:nvSpPr>
      <dsp:spPr>
        <a:xfrm>
          <a:off x="6087155" y="2860277"/>
          <a:ext cx="594073" cy="594073"/>
        </a:xfrm>
        <a:prstGeom prst="downArrow">
          <a:avLst>
            <a:gd name="adj1" fmla="val 55000"/>
            <a:gd name="adj2" fmla="val 45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220821" y="2860277"/>
        <a:ext cx="326741" cy="4470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D033D-F426-41E6-B99C-E96A87071EC7}">
      <dsp:nvSpPr>
        <dsp:cNvPr id="0" name=""/>
        <dsp:cNvSpPr/>
      </dsp:nvSpPr>
      <dsp:spPr>
        <a:xfrm>
          <a:off x="0" y="5314"/>
          <a:ext cx="6513603" cy="101480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597EE-EE8C-4183-800F-79586D7EDDFC}">
      <dsp:nvSpPr>
        <dsp:cNvPr id="0" name=""/>
        <dsp:cNvSpPr/>
      </dsp:nvSpPr>
      <dsp:spPr>
        <a:xfrm>
          <a:off x="306979" y="233646"/>
          <a:ext cx="558691" cy="5581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9F1736-8E06-4561-8F25-54F3F59B1A31}">
      <dsp:nvSpPr>
        <dsp:cNvPr id="0" name=""/>
        <dsp:cNvSpPr/>
      </dsp:nvSpPr>
      <dsp:spPr>
        <a:xfrm>
          <a:off x="1172651" y="5314"/>
          <a:ext cx="5218139"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622300">
            <a:lnSpc>
              <a:spcPct val="90000"/>
            </a:lnSpc>
            <a:spcBef>
              <a:spcPct val="0"/>
            </a:spcBef>
            <a:spcAft>
              <a:spcPct val="35000"/>
            </a:spcAft>
            <a:buNone/>
          </a:pPr>
          <a:r>
            <a:rPr lang="en-IN" sz="1400" b="1" kern="1200"/>
            <a:t>Retrofit</a:t>
          </a:r>
          <a:r>
            <a:rPr lang="en-IN" sz="1400" kern="1200"/>
            <a:t> is a REST Client library (Helper Library) used in Android and Java to create an HTTP request and also to process the HTTP response from a REST API. It was created by Square, you can also use retrofit to receive data structures other than JSON, for example SimpleXML and Jackson. Before we continue, let’s briefly define REST Client and REST API in our context.</a:t>
          </a:r>
          <a:endParaRPr lang="en-US" sz="1400" kern="1200"/>
        </a:p>
      </dsp:txBody>
      <dsp:txXfrm>
        <a:off x="1172651" y="5314"/>
        <a:ext cx="5218139" cy="1236799"/>
      </dsp:txXfrm>
    </dsp:sp>
    <dsp:sp modelId="{8026BCCD-FFD5-44DD-9F02-1648C50E1EA9}">
      <dsp:nvSpPr>
        <dsp:cNvPr id="0" name=""/>
        <dsp:cNvSpPr/>
      </dsp:nvSpPr>
      <dsp:spPr>
        <a:xfrm>
          <a:off x="0" y="1551313"/>
          <a:ext cx="6513603" cy="101480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41E787-7D59-4484-848E-74C6D3EDFD86}">
      <dsp:nvSpPr>
        <dsp:cNvPr id="0" name=""/>
        <dsp:cNvSpPr/>
      </dsp:nvSpPr>
      <dsp:spPr>
        <a:xfrm>
          <a:off x="306979" y="1779645"/>
          <a:ext cx="558691" cy="5581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34BE3B-5B71-42BB-989B-C4FF6D206E33}">
      <dsp:nvSpPr>
        <dsp:cNvPr id="0" name=""/>
        <dsp:cNvSpPr/>
      </dsp:nvSpPr>
      <dsp:spPr>
        <a:xfrm>
          <a:off x="1172651" y="1551313"/>
          <a:ext cx="5218139"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622300">
            <a:lnSpc>
              <a:spcPct val="90000"/>
            </a:lnSpc>
            <a:spcBef>
              <a:spcPct val="0"/>
            </a:spcBef>
            <a:spcAft>
              <a:spcPct val="35000"/>
            </a:spcAft>
            <a:buNone/>
          </a:pPr>
          <a:r>
            <a:rPr lang="en-IN" sz="1400" b="1" kern="1200"/>
            <a:t>REST Client</a:t>
          </a:r>
          <a:r>
            <a:rPr lang="en-IN" sz="1400" kern="1200"/>
            <a:t> in our case is the Retrofit library that is used on the client side (Android) to make HTTP request to REST API, in our case, The Movie DB API and process the response.</a:t>
          </a:r>
          <a:endParaRPr lang="en-US" sz="1400" kern="1200"/>
        </a:p>
      </dsp:txBody>
      <dsp:txXfrm>
        <a:off x="1172651" y="1551313"/>
        <a:ext cx="5218139" cy="1236799"/>
      </dsp:txXfrm>
    </dsp:sp>
    <dsp:sp modelId="{6D7361FD-A596-435D-A884-695484093B36}">
      <dsp:nvSpPr>
        <dsp:cNvPr id="0" name=""/>
        <dsp:cNvSpPr/>
      </dsp:nvSpPr>
      <dsp:spPr>
        <a:xfrm>
          <a:off x="0" y="3097312"/>
          <a:ext cx="6513603" cy="101480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A8E7C9-CDEE-48C6-883B-73449FF7C42C}">
      <dsp:nvSpPr>
        <dsp:cNvPr id="0" name=""/>
        <dsp:cNvSpPr/>
      </dsp:nvSpPr>
      <dsp:spPr>
        <a:xfrm>
          <a:off x="306979" y="3325645"/>
          <a:ext cx="558691" cy="5581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A45C21-4BB5-4D0B-9110-0AE9109390FB}">
      <dsp:nvSpPr>
        <dsp:cNvPr id="0" name=""/>
        <dsp:cNvSpPr/>
      </dsp:nvSpPr>
      <dsp:spPr>
        <a:xfrm>
          <a:off x="1172651" y="3097312"/>
          <a:ext cx="5218139"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622300">
            <a:lnSpc>
              <a:spcPct val="90000"/>
            </a:lnSpc>
            <a:spcBef>
              <a:spcPct val="0"/>
            </a:spcBef>
            <a:spcAft>
              <a:spcPct val="35000"/>
            </a:spcAft>
            <a:buNone/>
          </a:pPr>
          <a:r>
            <a:rPr lang="en-IN" sz="1400" b="1" kern="1200"/>
            <a:t>A REST API</a:t>
          </a:r>
          <a:r>
            <a:rPr lang="en-IN" sz="1400" kern="1200"/>
            <a:t> defines a set of functions which developers can perform requests and receive responses via HTTP protocol such as GET and POST. in our case, The Movie DB (TMDB) API is the REST API.</a:t>
          </a:r>
          <a:endParaRPr lang="en-US" sz="1400" kern="1200"/>
        </a:p>
      </dsp:txBody>
      <dsp:txXfrm>
        <a:off x="1172651" y="3097312"/>
        <a:ext cx="5218139" cy="1236799"/>
      </dsp:txXfrm>
    </dsp:sp>
    <dsp:sp modelId="{D2F8C3EF-024B-4B92-BA9D-7D9A270C9219}">
      <dsp:nvSpPr>
        <dsp:cNvPr id="0" name=""/>
        <dsp:cNvSpPr/>
      </dsp:nvSpPr>
      <dsp:spPr>
        <a:xfrm>
          <a:off x="0" y="4643312"/>
          <a:ext cx="6513603" cy="101480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033B9C-20D9-4BCE-8D5A-92617FF3BB1A}">
      <dsp:nvSpPr>
        <dsp:cNvPr id="0" name=""/>
        <dsp:cNvSpPr/>
      </dsp:nvSpPr>
      <dsp:spPr>
        <a:xfrm>
          <a:off x="306979" y="4871644"/>
          <a:ext cx="558691" cy="5581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30E8EE-EA77-4209-B160-CD35B7CAC5FE}">
      <dsp:nvSpPr>
        <dsp:cNvPr id="0" name=""/>
        <dsp:cNvSpPr/>
      </dsp:nvSpPr>
      <dsp:spPr>
        <a:xfrm>
          <a:off x="1172651" y="4643312"/>
          <a:ext cx="5218139"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622300">
            <a:lnSpc>
              <a:spcPct val="90000"/>
            </a:lnSpc>
            <a:spcBef>
              <a:spcPct val="0"/>
            </a:spcBef>
            <a:spcAft>
              <a:spcPct val="35000"/>
            </a:spcAft>
            <a:buNone/>
          </a:pPr>
          <a:r>
            <a:rPr lang="en-IN" sz="1400" kern="1200"/>
            <a:t>We can also simply say that a RESTful API is an application program interface (API) that uses HTTP requests to GET, PUT, POST and DELETE data.</a:t>
          </a:r>
          <a:endParaRPr lang="en-US" sz="1400" kern="1200"/>
        </a:p>
      </dsp:txBody>
      <dsp:txXfrm>
        <a:off x="1172651" y="4643312"/>
        <a:ext cx="5218139" cy="123679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C7237-79D8-4A1C-B907-F0A1693FF9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7ACA906-C9E2-4F0C-AE9D-67B6F9C39F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E7696D2-7038-416B-8B73-E5D6DBD4267F}"/>
              </a:ext>
            </a:extLst>
          </p:cNvPr>
          <p:cNvSpPr>
            <a:spLocks noGrp="1"/>
          </p:cNvSpPr>
          <p:nvPr>
            <p:ph type="dt" sz="half" idx="10"/>
          </p:nvPr>
        </p:nvSpPr>
        <p:spPr/>
        <p:txBody>
          <a:bodyPr/>
          <a:lstStyle/>
          <a:p>
            <a:fld id="{58D83DF8-C496-4DAA-9EE7-CB5A3591BF77}" type="datetimeFigureOut">
              <a:rPr lang="en-IN" smtClean="0"/>
              <a:t>16-10-2019</a:t>
            </a:fld>
            <a:endParaRPr lang="en-IN"/>
          </a:p>
        </p:txBody>
      </p:sp>
      <p:sp>
        <p:nvSpPr>
          <p:cNvPr id="5" name="Footer Placeholder 4">
            <a:extLst>
              <a:ext uri="{FF2B5EF4-FFF2-40B4-BE49-F238E27FC236}">
                <a16:creationId xmlns:a16="http://schemas.microsoft.com/office/drawing/2014/main" id="{D15E1C07-06E9-43F9-ABA7-FFB61C1A0B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F2B9C3-B9F5-4375-B621-999DC9069423}"/>
              </a:ext>
            </a:extLst>
          </p:cNvPr>
          <p:cNvSpPr>
            <a:spLocks noGrp="1"/>
          </p:cNvSpPr>
          <p:nvPr>
            <p:ph type="sldNum" sz="quarter" idx="12"/>
          </p:nvPr>
        </p:nvSpPr>
        <p:spPr/>
        <p:txBody>
          <a:bodyPr/>
          <a:lstStyle/>
          <a:p>
            <a:fld id="{8C3A0351-1BA0-48A6-982E-9D102FD329E2}" type="slidenum">
              <a:rPr lang="en-IN" smtClean="0"/>
              <a:t>‹#›</a:t>
            </a:fld>
            <a:endParaRPr lang="en-IN"/>
          </a:p>
        </p:txBody>
      </p:sp>
    </p:spTree>
    <p:extLst>
      <p:ext uri="{BB962C8B-B14F-4D97-AF65-F5344CB8AC3E}">
        <p14:creationId xmlns:p14="http://schemas.microsoft.com/office/powerpoint/2010/main" val="2110418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43A03-E6FD-4FF3-B465-50CB2BD54BA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51A136-5C3F-4835-83BF-6F57487FA6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ACA338-C2BA-46A4-9AD8-E8F0DBFAF7CF}"/>
              </a:ext>
            </a:extLst>
          </p:cNvPr>
          <p:cNvSpPr>
            <a:spLocks noGrp="1"/>
          </p:cNvSpPr>
          <p:nvPr>
            <p:ph type="dt" sz="half" idx="10"/>
          </p:nvPr>
        </p:nvSpPr>
        <p:spPr/>
        <p:txBody>
          <a:bodyPr/>
          <a:lstStyle/>
          <a:p>
            <a:fld id="{58D83DF8-C496-4DAA-9EE7-CB5A3591BF77}" type="datetimeFigureOut">
              <a:rPr lang="en-IN" smtClean="0"/>
              <a:t>16-10-2019</a:t>
            </a:fld>
            <a:endParaRPr lang="en-IN"/>
          </a:p>
        </p:txBody>
      </p:sp>
      <p:sp>
        <p:nvSpPr>
          <p:cNvPr id="5" name="Footer Placeholder 4">
            <a:extLst>
              <a:ext uri="{FF2B5EF4-FFF2-40B4-BE49-F238E27FC236}">
                <a16:creationId xmlns:a16="http://schemas.microsoft.com/office/drawing/2014/main" id="{5F3EC51F-CEB3-4739-8B0D-D565420F62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B25C4B-57EC-447B-BAD6-436F47DC3DD5}"/>
              </a:ext>
            </a:extLst>
          </p:cNvPr>
          <p:cNvSpPr>
            <a:spLocks noGrp="1"/>
          </p:cNvSpPr>
          <p:nvPr>
            <p:ph type="sldNum" sz="quarter" idx="12"/>
          </p:nvPr>
        </p:nvSpPr>
        <p:spPr/>
        <p:txBody>
          <a:bodyPr/>
          <a:lstStyle/>
          <a:p>
            <a:fld id="{8C3A0351-1BA0-48A6-982E-9D102FD329E2}" type="slidenum">
              <a:rPr lang="en-IN" smtClean="0"/>
              <a:t>‹#›</a:t>
            </a:fld>
            <a:endParaRPr lang="en-IN"/>
          </a:p>
        </p:txBody>
      </p:sp>
    </p:spTree>
    <p:extLst>
      <p:ext uri="{BB962C8B-B14F-4D97-AF65-F5344CB8AC3E}">
        <p14:creationId xmlns:p14="http://schemas.microsoft.com/office/powerpoint/2010/main" val="577776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A8EA38-9D7F-4972-9CAD-9E5D919CF10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BC3CBC0-984A-4E48-BEC2-51A18B4E3F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F773F3-409E-4F26-B33F-F27C359A8CB7}"/>
              </a:ext>
            </a:extLst>
          </p:cNvPr>
          <p:cNvSpPr>
            <a:spLocks noGrp="1"/>
          </p:cNvSpPr>
          <p:nvPr>
            <p:ph type="dt" sz="half" idx="10"/>
          </p:nvPr>
        </p:nvSpPr>
        <p:spPr/>
        <p:txBody>
          <a:bodyPr/>
          <a:lstStyle/>
          <a:p>
            <a:fld id="{58D83DF8-C496-4DAA-9EE7-CB5A3591BF77}" type="datetimeFigureOut">
              <a:rPr lang="en-IN" smtClean="0"/>
              <a:t>16-10-2019</a:t>
            </a:fld>
            <a:endParaRPr lang="en-IN"/>
          </a:p>
        </p:txBody>
      </p:sp>
      <p:sp>
        <p:nvSpPr>
          <p:cNvPr id="5" name="Footer Placeholder 4">
            <a:extLst>
              <a:ext uri="{FF2B5EF4-FFF2-40B4-BE49-F238E27FC236}">
                <a16:creationId xmlns:a16="http://schemas.microsoft.com/office/drawing/2014/main" id="{D5AE6303-59FA-4178-A587-A9457DE20B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F81214-B11B-4A1B-84DE-6E9F0E1F267C}"/>
              </a:ext>
            </a:extLst>
          </p:cNvPr>
          <p:cNvSpPr>
            <a:spLocks noGrp="1"/>
          </p:cNvSpPr>
          <p:nvPr>
            <p:ph type="sldNum" sz="quarter" idx="12"/>
          </p:nvPr>
        </p:nvSpPr>
        <p:spPr/>
        <p:txBody>
          <a:bodyPr/>
          <a:lstStyle/>
          <a:p>
            <a:fld id="{8C3A0351-1BA0-48A6-982E-9D102FD329E2}" type="slidenum">
              <a:rPr lang="en-IN" smtClean="0"/>
              <a:t>‹#›</a:t>
            </a:fld>
            <a:endParaRPr lang="en-IN"/>
          </a:p>
        </p:txBody>
      </p:sp>
    </p:spTree>
    <p:extLst>
      <p:ext uri="{BB962C8B-B14F-4D97-AF65-F5344CB8AC3E}">
        <p14:creationId xmlns:p14="http://schemas.microsoft.com/office/powerpoint/2010/main" val="1916716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6C26C-6928-43CC-B5D9-AA017D6A63B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E40568-F6DB-4DD3-AEFE-A97A1CBA21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9AC3D6-2149-45C6-BA2E-BC3CC67F98A4}"/>
              </a:ext>
            </a:extLst>
          </p:cNvPr>
          <p:cNvSpPr>
            <a:spLocks noGrp="1"/>
          </p:cNvSpPr>
          <p:nvPr>
            <p:ph type="dt" sz="half" idx="10"/>
          </p:nvPr>
        </p:nvSpPr>
        <p:spPr/>
        <p:txBody>
          <a:bodyPr/>
          <a:lstStyle/>
          <a:p>
            <a:fld id="{58D83DF8-C496-4DAA-9EE7-CB5A3591BF77}" type="datetimeFigureOut">
              <a:rPr lang="en-IN" smtClean="0"/>
              <a:t>16-10-2019</a:t>
            </a:fld>
            <a:endParaRPr lang="en-IN"/>
          </a:p>
        </p:txBody>
      </p:sp>
      <p:sp>
        <p:nvSpPr>
          <p:cNvPr id="5" name="Footer Placeholder 4">
            <a:extLst>
              <a:ext uri="{FF2B5EF4-FFF2-40B4-BE49-F238E27FC236}">
                <a16:creationId xmlns:a16="http://schemas.microsoft.com/office/drawing/2014/main" id="{1D8586AD-2881-4BAA-8E5D-EF744960E7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D9D8A4-7D1B-4360-93D3-4AC4F3EE0549}"/>
              </a:ext>
            </a:extLst>
          </p:cNvPr>
          <p:cNvSpPr>
            <a:spLocks noGrp="1"/>
          </p:cNvSpPr>
          <p:nvPr>
            <p:ph type="sldNum" sz="quarter" idx="12"/>
          </p:nvPr>
        </p:nvSpPr>
        <p:spPr/>
        <p:txBody>
          <a:bodyPr/>
          <a:lstStyle/>
          <a:p>
            <a:fld id="{8C3A0351-1BA0-48A6-982E-9D102FD329E2}" type="slidenum">
              <a:rPr lang="en-IN" smtClean="0"/>
              <a:t>‹#›</a:t>
            </a:fld>
            <a:endParaRPr lang="en-IN"/>
          </a:p>
        </p:txBody>
      </p:sp>
    </p:spTree>
    <p:extLst>
      <p:ext uri="{BB962C8B-B14F-4D97-AF65-F5344CB8AC3E}">
        <p14:creationId xmlns:p14="http://schemas.microsoft.com/office/powerpoint/2010/main" val="4232336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98A4-AA70-40EF-8DA4-F507F8EE91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67AF260-35B3-40A3-93FB-B33DC71C8A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78B790-6013-4116-AED0-55FC935E50F0}"/>
              </a:ext>
            </a:extLst>
          </p:cNvPr>
          <p:cNvSpPr>
            <a:spLocks noGrp="1"/>
          </p:cNvSpPr>
          <p:nvPr>
            <p:ph type="dt" sz="half" idx="10"/>
          </p:nvPr>
        </p:nvSpPr>
        <p:spPr/>
        <p:txBody>
          <a:bodyPr/>
          <a:lstStyle/>
          <a:p>
            <a:fld id="{58D83DF8-C496-4DAA-9EE7-CB5A3591BF77}" type="datetimeFigureOut">
              <a:rPr lang="en-IN" smtClean="0"/>
              <a:t>16-10-2019</a:t>
            </a:fld>
            <a:endParaRPr lang="en-IN"/>
          </a:p>
        </p:txBody>
      </p:sp>
      <p:sp>
        <p:nvSpPr>
          <p:cNvPr id="5" name="Footer Placeholder 4">
            <a:extLst>
              <a:ext uri="{FF2B5EF4-FFF2-40B4-BE49-F238E27FC236}">
                <a16:creationId xmlns:a16="http://schemas.microsoft.com/office/drawing/2014/main" id="{6783F78A-532E-4D91-88B4-46FEA81AEF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2216A5-3E48-4B97-8D93-D4030AFE8B80}"/>
              </a:ext>
            </a:extLst>
          </p:cNvPr>
          <p:cNvSpPr>
            <a:spLocks noGrp="1"/>
          </p:cNvSpPr>
          <p:nvPr>
            <p:ph type="sldNum" sz="quarter" idx="12"/>
          </p:nvPr>
        </p:nvSpPr>
        <p:spPr/>
        <p:txBody>
          <a:bodyPr/>
          <a:lstStyle/>
          <a:p>
            <a:fld id="{8C3A0351-1BA0-48A6-982E-9D102FD329E2}" type="slidenum">
              <a:rPr lang="en-IN" smtClean="0"/>
              <a:t>‹#›</a:t>
            </a:fld>
            <a:endParaRPr lang="en-IN"/>
          </a:p>
        </p:txBody>
      </p:sp>
    </p:spTree>
    <p:extLst>
      <p:ext uri="{BB962C8B-B14F-4D97-AF65-F5344CB8AC3E}">
        <p14:creationId xmlns:p14="http://schemas.microsoft.com/office/powerpoint/2010/main" val="1619822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8DD21-AE09-469B-9E52-C216110BFA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D9E3DCE-3EDD-4260-96D6-2D63AAA346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E6C0019-4614-4AA4-8B5A-7A9E8C8992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900CDBB-51F3-450C-8431-2C135B558ECB}"/>
              </a:ext>
            </a:extLst>
          </p:cNvPr>
          <p:cNvSpPr>
            <a:spLocks noGrp="1"/>
          </p:cNvSpPr>
          <p:nvPr>
            <p:ph type="dt" sz="half" idx="10"/>
          </p:nvPr>
        </p:nvSpPr>
        <p:spPr/>
        <p:txBody>
          <a:bodyPr/>
          <a:lstStyle/>
          <a:p>
            <a:fld id="{58D83DF8-C496-4DAA-9EE7-CB5A3591BF77}" type="datetimeFigureOut">
              <a:rPr lang="en-IN" smtClean="0"/>
              <a:t>16-10-2019</a:t>
            </a:fld>
            <a:endParaRPr lang="en-IN"/>
          </a:p>
        </p:txBody>
      </p:sp>
      <p:sp>
        <p:nvSpPr>
          <p:cNvPr id="6" name="Footer Placeholder 5">
            <a:extLst>
              <a:ext uri="{FF2B5EF4-FFF2-40B4-BE49-F238E27FC236}">
                <a16:creationId xmlns:a16="http://schemas.microsoft.com/office/drawing/2014/main" id="{32B13277-3568-48D1-83A1-898067C241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38538E-2ABE-47C8-8FEE-13B8BF7E2391}"/>
              </a:ext>
            </a:extLst>
          </p:cNvPr>
          <p:cNvSpPr>
            <a:spLocks noGrp="1"/>
          </p:cNvSpPr>
          <p:nvPr>
            <p:ph type="sldNum" sz="quarter" idx="12"/>
          </p:nvPr>
        </p:nvSpPr>
        <p:spPr/>
        <p:txBody>
          <a:bodyPr/>
          <a:lstStyle/>
          <a:p>
            <a:fld id="{8C3A0351-1BA0-48A6-982E-9D102FD329E2}" type="slidenum">
              <a:rPr lang="en-IN" smtClean="0"/>
              <a:t>‹#›</a:t>
            </a:fld>
            <a:endParaRPr lang="en-IN"/>
          </a:p>
        </p:txBody>
      </p:sp>
    </p:spTree>
    <p:extLst>
      <p:ext uri="{BB962C8B-B14F-4D97-AF65-F5344CB8AC3E}">
        <p14:creationId xmlns:p14="http://schemas.microsoft.com/office/powerpoint/2010/main" val="1111195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5FFD-C46E-4494-99E0-6AF83964362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40D9F4-3036-44E8-B8EB-2F77DD1F98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D7F1DA-434B-4BF4-A430-3F2748F798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EDD6E6C-1888-43F5-8E46-598561D7EE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61E615-E34A-4930-9C5E-875A185793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7D5D5DC-1EC1-4C29-946C-FA72E7D61F1E}"/>
              </a:ext>
            </a:extLst>
          </p:cNvPr>
          <p:cNvSpPr>
            <a:spLocks noGrp="1"/>
          </p:cNvSpPr>
          <p:nvPr>
            <p:ph type="dt" sz="half" idx="10"/>
          </p:nvPr>
        </p:nvSpPr>
        <p:spPr/>
        <p:txBody>
          <a:bodyPr/>
          <a:lstStyle/>
          <a:p>
            <a:fld id="{58D83DF8-C496-4DAA-9EE7-CB5A3591BF77}" type="datetimeFigureOut">
              <a:rPr lang="en-IN" smtClean="0"/>
              <a:t>16-10-2019</a:t>
            </a:fld>
            <a:endParaRPr lang="en-IN"/>
          </a:p>
        </p:txBody>
      </p:sp>
      <p:sp>
        <p:nvSpPr>
          <p:cNvPr id="8" name="Footer Placeholder 7">
            <a:extLst>
              <a:ext uri="{FF2B5EF4-FFF2-40B4-BE49-F238E27FC236}">
                <a16:creationId xmlns:a16="http://schemas.microsoft.com/office/drawing/2014/main" id="{0C91A069-C31D-40CB-B534-693FB4B63B9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1BF2974-457A-4567-8A2D-DC01A9F1C3C7}"/>
              </a:ext>
            </a:extLst>
          </p:cNvPr>
          <p:cNvSpPr>
            <a:spLocks noGrp="1"/>
          </p:cNvSpPr>
          <p:nvPr>
            <p:ph type="sldNum" sz="quarter" idx="12"/>
          </p:nvPr>
        </p:nvSpPr>
        <p:spPr/>
        <p:txBody>
          <a:bodyPr/>
          <a:lstStyle/>
          <a:p>
            <a:fld id="{8C3A0351-1BA0-48A6-982E-9D102FD329E2}" type="slidenum">
              <a:rPr lang="en-IN" smtClean="0"/>
              <a:t>‹#›</a:t>
            </a:fld>
            <a:endParaRPr lang="en-IN"/>
          </a:p>
        </p:txBody>
      </p:sp>
    </p:spTree>
    <p:extLst>
      <p:ext uri="{BB962C8B-B14F-4D97-AF65-F5344CB8AC3E}">
        <p14:creationId xmlns:p14="http://schemas.microsoft.com/office/powerpoint/2010/main" val="97673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51745-9573-4C18-B3E6-F3B95603D07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D1198F6-CE3E-4613-9447-CF15584ADB8C}"/>
              </a:ext>
            </a:extLst>
          </p:cNvPr>
          <p:cNvSpPr>
            <a:spLocks noGrp="1"/>
          </p:cNvSpPr>
          <p:nvPr>
            <p:ph type="dt" sz="half" idx="10"/>
          </p:nvPr>
        </p:nvSpPr>
        <p:spPr/>
        <p:txBody>
          <a:bodyPr/>
          <a:lstStyle/>
          <a:p>
            <a:fld id="{58D83DF8-C496-4DAA-9EE7-CB5A3591BF77}" type="datetimeFigureOut">
              <a:rPr lang="en-IN" smtClean="0"/>
              <a:t>16-10-2019</a:t>
            </a:fld>
            <a:endParaRPr lang="en-IN"/>
          </a:p>
        </p:txBody>
      </p:sp>
      <p:sp>
        <p:nvSpPr>
          <p:cNvPr id="4" name="Footer Placeholder 3">
            <a:extLst>
              <a:ext uri="{FF2B5EF4-FFF2-40B4-BE49-F238E27FC236}">
                <a16:creationId xmlns:a16="http://schemas.microsoft.com/office/drawing/2014/main" id="{D3EA71EC-0881-4D22-9331-3A39F4B2801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2F4E419-B4DF-45DD-8CAE-FD9EADC100A5}"/>
              </a:ext>
            </a:extLst>
          </p:cNvPr>
          <p:cNvSpPr>
            <a:spLocks noGrp="1"/>
          </p:cNvSpPr>
          <p:nvPr>
            <p:ph type="sldNum" sz="quarter" idx="12"/>
          </p:nvPr>
        </p:nvSpPr>
        <p:spPr/>
        <p:txBody>
          <a:bodyPr/>
          <a:lstStyle/>
          <a:p>
            <a:fld id="{8C3A0351-1BA0-48A6-982E-9D102FD329E2}" type="slidenum">
              <a:rPr lang="en-IN" smtClean="0"/>
              <a:t>‹#›</a:t>
            </a:fld>
            <a:endParaRPr lang="en-IN"/>
          </a:p>
        </p:txBody>
      </p:sp>
    </p:spTree>
    <p:extLst>
      <p:ext uri="{BB962C8B-B14F-4D97-AF65-F5344CB8AC3E}">
        <p14:creationId xmlns:p14="http://schemas.microsoft.com/office/powerpoint/2010/main" val="752269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1FDDDA-CE3C-4D77-AAD5-94F1A0349637}"/>
              </a:ext>
            </a:extLst>
          </p:cNvPr>
          <p:cNvSpPr>
            <a:spLocks noGrp="1"/>
          </p:cNvSpPr>
          <p:nvPr>
            <p:ph type="dt" sz="half" idx="10"/>
          </p:nvPr>
        </p:nvSpPr>
        <p:spPr/>
        <p:txBody>
          <a:bodyPr/>
          <a:lstStyle/>
          <a:p>
            <a:fld id="{58D83DF8-C496-4DAA-9EE7-CB5A3591BF77}" type="datetimeFigureOut">
              <a:rPr lang="en-IN" smtClean="0"/>
              <a:t>16-10-2019</a:t>
            </a:fld>
            <a:endParaRPr lang="en-IN"/>
          </a:p>
        </p:txBody>
      </p:sp>
      <p:sp>
        <p:nvSpPr>
          <p:cNvPr id="3" name="Footer Placeholder 2">
            <a:extLst>
              <a:ext uri="{FF2B5EF4-FFF2-40B4-BE49-F238E27FC236}">
                <a16:creationId xmlns:a16="http://schemas.microsoft.com/office/drawing/2014/main" id="{9DED4871-7A4E-4A2C-AF5F-F4641976D54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DFFFAB9-08BF-4547-A4CE-19D14976F7E5}"/>
              </a:ext>
            </a:extLst>
          </p:cNvPr>
          <p:cNvSpPr>
            <a:spLocks noGrp="1"/>
          </p:cNvSpPr>
          <p:nvPr>
            <p:ph type="sldNum" sz="quarter" idx="12"/>
          </p:nvPr>
        </p:nvSpPr>
        <p:spPr/>
        <p:txBody>
          <a:bodyPr/>
          <a:lstStyle/>
          <a:p>
            <a:fld id="{8C3A0351-1BA0-48A6-982E-9D102FD329E2}" type="slidenum">
              <a:rPr lang="en-IN" smtClean="0"/>
              <a:t>‹#›</a:t>
            </a:fld>
            <a:endParaRPr lang="en-IN"/>
          </a:p>
        </p:txBody>
      </p:sp>
    </p:spTree>
    <p:extLst>
      <p:ext uri="{BB962C8B-B14F-4D97-AF65-F5344CB8AC3E}">
        <p14:creationId xmlns:p14="http://schemas.microsoft.com/office/powerpoint/2010/main" val="2530645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2F38D-3AFC-4642-9B5B-43EC29F5D6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874DE1F-5D17-4705-B223-E32E401140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0F4C6DE-2A34-4F1E-9AE7-1384BC8007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3AECB4-D5D7-4846-A955-4E7807F79E86}"/>
              </a:ext>
            </a:extLst>
          </p:cNvPr>
          <p:cNvSpPr>
            <a:spLocks noGrp="1"/>
          </p:cNvSpPr>
          <p:nvPr>
            <p:ph type="dt" sz="half" idx="10"/>
          </p:nvPr>
        </p:nvSpPr>
        <p:spPr/>
        <p:txBody>
          <a:bodyPr/>
          <a:lstStyle/>
          <a:p>
            <a:fld id="{58D83DF8-C496-4DAA-9EE7-CB5A3591BF77}" type="datetimeFigureOut">
              <a:rPr lang="en-IN" smtClean="0"/>
              <a:t>16-10-2019</a:t>
            </a:fld>
            <a:endParaRPr lang="en-IN"/>
          </a:p>
        </p:txBody>
      </p:sp>
      <p:sp>
        <p:nvSpPr>
          <p:cNvPr id="6" name="Footer Placeholder 5">
            <a:extLst>
              <a:ext uri="{FF2B5EF4-FFF2-40B4-BE49-F238E27FC236}">
                <a16:creationId xmlns:a16="http://schemas.microsoft.com/office/drawing/2014/main" id="{B11C6EE1-8353-4DFD-B510-9FB5B723494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CD2231-B1AE-4B88-8A7E-F4F1D2A1EB6B}"/>
              </a:ext>
            </a:extLst>
          </p:cNvPr>
          <p:cNvSpPr>
            <a:spLocks noGrp="1"/>
          </p:cNvSpPr>
          <p:nvPr>
            <p:ph type="sldNum" sz="quarter" idx="12"/>
          </p:nvPr>
        </p:nvSpPr>
        <p:spPr/>
        <p:txBody>
          <a:bodyPr/>
          <a:lstStyle/>
          <a:p>
            <a:fld id="{8C3A0351-1BA0-48A6-982E-9D102FD329E2}" type="slidenum">
              <a:rPr lang="en-IN" smtClean="0"/>
              <a:t>‹#›</a:t>
            </a:fld>
            <a:endParaRPr lang="en-IN"/>
          </a:p>
        </p:txBody>
      </p:sp>
    </p:spTree>
    <p:extLst>
      <p:ext uri="{BB962C8B-B14F-4D97-AF65-F5344CB8AC3E}">
        <p14:creationId xmlns:p14="http://schemas.microsoft.com/office/powerpoint/2010/main" val="4261320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62B5F-10AD-4D08-B7CE-8E41CCBFFD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E68DBFF-2725-4F00-B04E-D03BB5BA4F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CC95154-1633-4791-A29A-2C9F304F82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949E6-21B0-49CA-A8FB-0B0AE55BCA94}"/>
              </a:ext>
            </a:extLst>
          </p:cNvPr>
          <p:cNvSpPr>
            <a:spLocks noGrp="1"/>
          </p:cNvSpPr>
          <p:nvPr>
            <p:ph type="dt" sz="half" idx="10"/>
          </p:nvPr>
        </p:nvSpPr>
        <p:spPr/>
        <p:txBody>
          <a:bodyPr/>
          <a:lstStyle/>
          <a:p>
            <a:fld id="{58D83DF8-C496-4DAA-9EE7-CB5A3591BF77}" type="datetimeFigureOut">
              <a:rPr lang="en-IN" smtClean="0"/>
              <a:t>16-10-2019</a:t>
            </a:fld>
            <a:endParaRPr lang="en-IN"/>
          </a:p>
        </p:txBody>
      </p:sp>
      <p:sp>
        <p:nvSpPr>
          <p:cNvPr id="6" name="Footer Placeholder 5">
            <a:extLst>
              <a:ext uri="{FF2B5EF4-FFF2-40B4-BE49-F238E27FC236}">
                <a16:creationId xmlns:a16="http://schemas.microsoft.com/office/drawing/2014/main" id="{661C7B83-DD0F-4228-9A66-FB4FB1AA613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B657F2-0EA3-461B-BEAF-E320E076BCA5}"/>
              </a:ext>
            </a:extLst>
          </p:cNvPr>
          <p:cNvSpPr>
            <a:spLocks noGrp="1"/>
          </p:cNvSpPr>
          <p:nvPr>
            <p:ph type="sldNum" sz="quarter" idx="12"/>
          </p:nvPr>
        </p:nvSpPr>
        <p:spPr/>
        <p:txBody>
          <a:bodyPr/>
          <a:lstStyle/>
          <a:p>
            <a:fld id="{8C3A0351-1BA0-48A6-982E-9D102FD329E2}" type="slidenum">
              <a:rPr lang="en-IN" smtClean="0"/>
              <a:t>‹#›</a:t>
            </a:fld>
            <a:endParaRPr lang="en-IN"/>
          </a:p>
        </p:txBody>
      </p:sp>
    </p:spTree>
    <p:extLst>
      <p:ext uri="{BB962C8B-B14F-4D97-AF65-F5344CB8AC3E}">
        <p14:creationId xmlns:p14="http://schemas.microsoft.com/office/powerpoint/2010/main" val="3815743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68521E-2F8F-4E25-AA7C-0695EAA4FF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EC7EC9-A83D-4393-9F14-21F1B392BD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01D793-B9A1-4468-843C-5DDC2245B0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83DF8-C496-4DAA-9EE7-CB5A3591BF77}" type="datetimeFigureOut">
              <a:rPr lang="en-IN" smtClean="0"/>
              <a:t>16-10-2019</a:t>
            </a:fld>
            <a:endParaRPr lang="en-IN"/>
          </a:p>
        </p:txBody>
      </p:sp>
      <p:sp>
        <p:nvSpPr>
          <p:cNvPr id="5" name="Footer Placeholder 4">
            <a:extLst>
              <a:ext uri="{FF2B5EF4-FFF2-40B4-BE49-F238E27FC236}">
                <a16:creationId xmlns:a16="http://schemas.microsoft.com/office/drawing/2014/main" id="{20920448-B7AC-42AE-8D43-DF5B2CB87F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B59B6EE-EA08-44F8-9AB7-5D276A38CB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3A0351-1BA0-48A6-982E-9D102FD329E2}" type="slidenum">
              <a:rPr lang="en-IN" smtClean="0"/>
              <a:t>‹#›</a:t>
            </a:fld>
            <a:endParaRPr lang="en-IN"/>
          </a:p>
        </p:txBody>
      </p:sp>
    </p:spTree>
    <p:extLst>
      <p:ext uri="{BB962C8B-B14F-4D97-AF65-F5344CB8AC3E}">
        <p14:creationId xmlns:p14="http://schemas.microsoft.com/office/powerpoint/2010/main" val="311421086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hyperlink" Target="https://www.linkedin.com/in/shashank-tewari-69710116b/" TargetMode="External"/><Relationship Id="rId7" Type="http://schemas.openxmlformats.org/officeDocument/2006/relationships/hyperlink" Target="https://world-bizz.blogspot.com/2015/10/san-andreas-2015-hindi-dubbed-720p.html" TargetMode="External"/><Relationship Id="rId2" Type="http://schemas.openxmlformats.org/officeDocument/2006/relationships/hyperlink" Target="https://github.com/shanky199912" TargetMode="Externa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commons.wikimedia.org/wiki/File:Popcorn_Time_logo.png" TargetMode="External"/><Relationship Id="rId4" Type="http://schemas.openxmlformats.org/officeDocument/2006/relationships/image" Target="../media/image1.png"/><Relationship Id="rId9" Type="http://schemas.openxmlformats.org/officeDocument/2006/relationships/hyperlink" Target="http://www.tecnomani.com/come-installare-android-su-pc-e-notebook-x86/"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theconversation.com/delusions-of-candour-why-technology-wont-stop-plagiarism-9004" TargetMode="External"/><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hyperlink" Target="https://creativecommons.org/licenses/by-nd/3.0/"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6.xml"/><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hyperlink" Target="http://threebucketsofsweat.blogspot.com/2011_08_01_archive.html" TargetMode="External"/><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commons.wikimedia.org/wiki/File:Kotlin-logo.svg" TargetMode="External"/><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hyperlink" Target="http://vhirsch.com/blog/tag/linux/" TargetMode="Externa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hyperlink" Target="http://www.noobslab.com/2012/12/install-oracle-java-7-in-ubuntu.html"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commons.wikimedia.org/wiki/File:Kotlin-logo.svg"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DotTrace" TargetMode="External"/><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hyperlink" Target="https://en.wikipedia.org/wiki/IntelliJ_IDEA"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Android_Studio" TargetMode="External"/><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hyperlink" Target="http://stackoverflow.com/questions/35565157/android-studio-emulator-not-working-correctly" TargetMode="Externa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hyperlink" Target="http://gadgetsin.com/google-android-mini-action-figures-set.htm"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4DC9C-1409-45FB-BD7C-0F3F9FBABD90}"/>
              </a:ext>
            </a:extLst>
          </p:cNvPr>
          <p:cNvSpPr>
            <a:spLocks noGrp="1"/>
          </p:cNvSpPr>
          <p:nvPr>
            <p:ph type="ctrTitle"/>
          </p:nvPr>
        </p:nvSpPr>
        <p:spPr>
          <a:xfrm>
            <a:off x="6976452" y="1335697"/>
            <a:ext cx="4668257" cy="1325563"/>
          </a:xfrm>
        </p:spPr>
        <p:txBody>
          <a:bodyPr vert="horz" lIns="91440" tIns="45720" rIns="91440" bIns="45720" rtlCol="0" anchor="ctr">
            <a:normAutofit/>
          </a:bodyPr>
          <a:lstStyle/>
          <a:p>
            <a:pPr algn="just"/>
            <a:r>
              <a:rPr lang="en-US" sz="4400" b="1" kern="1200" dirty="0">
                <a:solidFill>
                  <a:schemeClr val="tx1"/>
                </a:solidFill>
                <a:latin typeface="+mj-lt"/>
                <a:ea typeface="+mj-ea"/>
                <a:cs typeface="+mj-cs"/>
              </a:rPr>
              <a:t>MOVIE-DB APP</a:t>
            </a:r>
          </a:p>
        </p:txBody>
      </p:sp>
      <p:sp>
        <p:nvSpPr>
          <p:cNvPr id="3" name="Subtitle 2">
            <a:extLst>
              <a:ext uri="{FF2B5EF4-FFF2-40B4-BE49-F238E27FC236}">
                <a16:creationId xmlns:a16="http://schemas.microsoft.com/office/drawing/2014/main" id="{A7695CB3-21C1-4F6A-B5DF-A4B85BC911A5}"/>
              </a:ext>
            </a:extLst>
          </p:cNvPr>
          <p:cNvSpPr>
            <a:spLocks noGrp="1"/>
          </p:cNvSpPr>
          <p:nvPr>
            <p:ph type="subTitle" idx="1"/>
          </p:nvPr>
        </p:nvSpPr>
        <p:spPr>
          <a:xfrm>
            <a:off x="6940296" y="2871982"/>
            <a:ext cx="4668256" cy="3181684"/>
          </a:xfrm>
        </p:spPr>
        <p:txBody>
          <a:bodyPr vert="horz" lIns="91440" tIns="45720" rIns="91440" bIns="45720" rtlCol="0" anchor="t">
            <a:normAutofit/>
          </a:bodyPr>
          <a:lstStyle/>
          <a:p>
            <a:pPr indent="-228600" algn="l">
              <a:buFont typeface="Arial" panose="020B0604020202020204" pitchFamily="34" charset="0"/>
              <a:buChar char="•"/>
            </a:pPr>
            <a:r>
              <a:rPr lang="en-US" sz="1800" dirty="0"/>
              <a:t>Developed by –Shashank Tewari</a:t>
            </a:r>
          </a:p>
          <a:p>
            <a:pPr indent="-228600" algn="l">
              <a:buFont typeface="Arial" panose="020B0604020202020204" pitchFamily="34" charset="0"/>
              <a:buChar char="•"/>
            </a:pPr>
            <a:r>
              <a:rPr lang="en-US" sz="1800" dirty="0"/>
              <a:t>Connect with me-</a:t>
            </a:r>
          </a:p>
          <a:p>
            <a:pPr indent="-228600" algn="l">
              <a:buFont typeface="Arial" panose="020B0604020202020204" pitchFamily="34" charset="0"/>
              <a:buChar char="•"/>
            </a:pPr>
            <a:r>
              <a:rPr lang="en-US" sz="1800" dirty="0">
                <a:hlinkClick r:id="rId2"/>
              </a:rPr>
              <a:t>https://github.com/shanky199912</a:t>
            </a:r>
            <a:endParaRPr lang="en-US" sz="1800" dirty="0"/>
          </a:p>
          <a:p>
            <a:pPr indent="-228600" algn="l">
              <a:buFont typeface="Arial" panose="020B0604020202020204" pitchFamily="34" charset="0"/>
              <a:buChar char="•"/>
            </a:pPr>
            <a:r>
              <a:rPr lang="en-US" sz="1800" dirty="0">
                <a:hlinkClick r:id="rId3"/>
              </a:rPr>
              <a:t>https://www.linkedin.com/in/shashank-tewari-69710116b/</a:t>
            </a:r>
            <a:endParaRPr lang="en-US" sz="1800" dirty="0"/>
          </a:p>
          <a:p>
            <a:pPr indent="-228600" algn="l">
              <a:buFont typeface="Arial" panose="020B0604020202020204" pitchFamily="34" charset="0"/>
              <a:buChar char="•"/>
            </a:pPr>
            <a:endParaRPr lang="en-US" sz="1800" dirty="0"/>
          </a:p>
          <a:p>
            <a:pPr indent="-228600" algn="l">
              <a:buFont typeface="Arial" panose="020B0604020202020204" pitchFamily="34" charset="0"/>
              <a:buChar char="•"/>
            </a:pPr>
            <a:endParaRPr lang="en-US" sz="1800" dirty="0"/>
          </a:p>
        </p:txBody>
      </p:sp>
      <p:pic>
        <p:nvPicPr>
          <p:cNvPr id="12" name="Picture 11">
            <a:extLst>
              <a:ext uri="{FF2B5EF4-FFF2-40B4-BE49-F238E27FC236}">
                <a16:creationId xmlns:a16="http://schemas.microsoft.com/office/drawing/2014/main" id="{D0D5FC86-8205-4C9D-9B0C-0AC52B39FDB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2" b="-2"/>
          <a:stretch/>
        </p:blipFill>
        <p:spPr>
          <a:xfrm>
            <a:off x="3559122" y="2661260"/>
            <a:ext cx="2788920" cy="2788920"/>
          </a:xfrm>
          <a:custGeom>
            <a:avLst/>
            <a:gdLst>
              <a:gd name="connsiteX0" fmla="*/ 1440180 w 2880360"/>
              <a:gd name="connsiteY0" fmla="*/ 0 h 2880360"/>
              <a:gd name="connsiteX1" fmla="*/ 2880360 w 2880360"/>
              <a:gd name="connsiteY1" fmla="*/ 1440180 h 2880360"/>
              <a:gd name="connsiteX2" fmla="*/ 1440180 w 2880360"/>
              <a:gd name="connsiteY2" fmla="*/ 2880360 h 2880360"/>
              <a:gd name="connsiteX3" fmla="*/ 0 w 2880360"/>
              <a:gd name="connsiteY3" fmla="*/ 1440180 h 2880360"/>
              <a:gd name="connsiteX4" fmla="*/ 1440180 w 2880360"/>
              <a:gd name="connsiteY4" fmla="*/ 0 h 288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17" name="Picture 16">
            <a:extLst>
              <a:ext uri="{FF2B5EF4-FFF2-40B4-BE49-F238E27FC236}">
                <a16:creationId xmlns:a16="http://schemas.microsoft.com/office/drawing/2014/main" id="{55789AC1-3261-48AD-B323-2E0FF8E616FB}"/>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13656" r="1" b="1"/>
          <a:stretch/>
        </p:blipFill>
        <p:spPr>
          <a:xfrm>
            <a:off x="20" y="10"/>
            <a:ext cx="3967953" cy="338327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5" name="Picture 4">
            <a:extLst>
              <a:ext uri="{FF2B5EF4-FFF2-40B4-BE49-F238E27FC236}">
                <a16:creationId xmlns:a16="http://schemas.microsoft.com/office/drawing/2014/main" id="{4CA073BF-1E31-4B21-9030-FDF5DCD41507}"/>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10810" r="8398" b="2"/>
          <a:stretch/>
        </p:blipFill>
        <p:spPr>
          <a:xfrm>
            <a:off x="4825" y="4007260"/>
            <a:ext cx="3155071" cy="2850749"/>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Tree>
    <p:extLst>
      <p:ext uri="{BB962C8B-B14F-4D97-AF65-F5344CB8AC3E}">
        <p14:creationId xmlns:p14="http://schemas.microsoft.com/office/powerpoint/2010/main" val="249818822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B2AFF-52E2-4739-A152-EA5C130612D3}"/>
              </a:ext>
            </a:extLst>
          </p:cNvPr>
          <p:cNvSpPr>
            <a:spLocks noGrp="1"/>
          </p:cNvSpPr>
          <p:nvPr>
            <p:ph type="title"/>
          </p:nvPr>
        </p:nvSpPr>
        <p:spPr>
          <a:xfrm>
            <a:off x="6658044" y="609600"/>
            <a:ext cx="5006336" cy="1325563"/>
          </a:xfrm>
        </p:spPr>
        <p:txBody>
          <a:bodyPr>
            <a:normAutofit/>
          </a:bodyPr>
          <a:lstStyle/>
          <a:p>
            <a:r>
              <a:rPr lang="en-IN" b="1" dirty="0"/>
              <a:t>USER INTERFACE</a:t>
            </a:r>
            <a:endParaRPr lang="en-IN" dirty="0"/>
          </a:p>
        </p:txBody>
      </p:sp>
      <p:sp>
        <p:nvSpPr>
          <p:cNvPr id="3" name="Content Placeholder 2">
            <a:extLst>
              <a:ext uri="{FF2B5EF4-FFF2-40B4-BE49-F238E27FC236}">
                <a16:creationId xmlns:a16="http://schemas.microsoft.com/office/drawing/2014/main" id="{22F89D2F-8477-49FC-B55E-B40CDE47AE51}"/>
              </a:ext>
            </a:extLst>
          </p:cNvPr>
          <p:cNvSpPr>
            <a:spLocks noGrp="1"/>
          </p:cNvSpPr>
          <p:nvPr>
            <p:ph idx="1"/>
          </p:nvPr>
        </p:nvSpPr>
        <p:spPr>
          <a:xfrm>
            <a:off x="6658044" y="1935163"/>
            <a:ext cx="5006336" cy="4313237"/>
          </a:xfrm>
        </p:spPr>
        <p:txBody>
          <a:bodyPr anchor="t">
            <a:normAutofit fontScale="92500"/>
          </a:bodyPr>
          <a:lstStyle/>
          <a:p>
            <a:pPr lvl="0"/>
            <a:r>
              <a:rPr lang="en-IN" sz="1600" dirty="0"/>
              <a:t>The </a:t>
            </a:r>
            <a:r>
              <a:rPr lang="en-IN" sz="1600" b="1" dirty="0"/>
              <a:t>toolbar</a:t>
            </a:r>
            <a:r>
              <a:rPr lang="en-IN" sz="1600" dirty="0"/>
              <a:t> lets you carry out a wide range of actions, including running your app and launching Android tools.</a:t>
            </a:r>
          </a:p>
          <a:p>
            <a:pPr lvl="0"/>
            <a:r>
              <a:rPr lang="en-IN" sz="1600" dirty="0"/>
              <a:t>The </a:t>
            </a:r>
            <a:r>
              <a:rPr lang="en-IN" sz="1600" b="1" dirty="0"/>
              <a:t>navigation bar</a:t>
            </a:r>
            <a:r>
              <a:rPr lang="en-IN" sz="1600" dirty="0"/>
              <a:t> helps you navigate through your project and open files for editing. It provides a more compact view of the structure visible in the </a:t>
            </a:r>
            <a:r>
              <a:rPr lang="en-IN" sz="1600" b="1" dirty="0"/>
              <a:t>Project</a:t>
            </a:r>
            <a:r>
              <a:rPr lang="en-IN" sz="1600" dirty="0"/>
              <a:t> window.</a:t>
            </a:r>
          </a:p>
          <a:p>
            <a:pPr lvl="0"/>
            <a:r>
              <a:rPr lang="en-IN" sz="1600" dirty="0"/>
              <a:t>The </a:t>
            </a:r>
            <a:r>
              <a:rPr lang="en-IN" sz="1600" b="1" dirty="0"/>
              <a:t>editor window</a:t>
            </a:r>
            <a:r>
              <a:rPr lang="en-IN" sz="1600" dirty="0"/>
              <a:t> is where you create and modify code. Depending on the current file type, the editor can change. For example, when viewing a layout file, the editor displays the Layout Editor.</a:t>
            </a:r>
          </a:p>
          <a:p>
            <a:pPr lvl="0"/>
            <a:r>
              <a:rPr lang="en-IN" sz="1600" dirty="0"/>
              <a:t>The </a:t>
            </a:r>
            <a:r>
              <a:rPr lang="en-IN" sz="1600" b="1" dirty="0"/>
              <a:t>tool window bar</a:t>
            </a:r>
            <a:r>
              <a:rPr lang="en-IN" sz="1600" dirty="0"/>
              <a:t> runs around the outside of the IDE window and contains the buttons that allow you to expand or collapse individual tool windows.</a:t>
            </a:r>
          </a:p>
          <a:p>
            <a:pPr lvl="0"/>
            <a:r>
              <a:rPr lang="en-IN" sz="1600" dirty="0"/>
              <a:t>The </a:t>
            </a:r>
            <a:r>
              <a:rPr lang="en-IN" sz="1600" b="1" dirty="0"/>
              <a:t>tool windows</a:t>
            </a:r>
            <a:r>
              <a:rPr lang="en-IN" sz="1600" dirty="0"/>
              <a:t> give you access to specific tasks like project management, search, version control, and more. You can expand them and collapse them.</a:t>
            </a:r>
          </a:p>
          <a:p>
            <a:pPr lvl="0"/>
            <a:r>
              <a:rPr lang="en-IN" sz="1600" dirty="0"/>
              <a:t>The </a:t>
            </a:r>
            <a:r>
              <a:rPr lang="en-IN" sz="1600" b="1" dirty="0"/>
              <a:t>status bar</a:t>
            </a:r>
            <a:r>
              <a:rPr lang="en-IN" sz="1600" dirty="0"/>
              <a:t> displays the status of your project and the IDE itself, as well as any warnings or messages.</a:t>
            </a:r>
          </a:p>
          <a:p>
            <a:endParaRPr lang="en-IN" sz="1100" dirty="0"/>
          </a:p>
        </p:txBody>
      </p:sp>
      <p:pic>
        <p:nvPicPr>
          <p:cNvPr id="5" name="Picture 4">
            <a:extLst>
              <a:ext uri="{FF2B5EF4-FFF2-40B4-BE49-F238E27FC236}">
                <a16:creationId xmlns:a16="http://schemas.microsoft.com/office/drawing/2014/main" id="{43EDF8D9-F5CA-41D7-9700-E2A1A31C7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16" y="224616"/>
            <a:ext cx="4960234" cy="4099733"/>
          </a:xfrm>
          <a:prstGeom prst="rect">
            <a:avLst/>
          </a:prstGeom>
        </p:spPr>
      </p:pic>
    </p:spTree>
    <p:extLst>
      <p:ext uri="{BB962C8B-B14F-4D97-AF65-F5344CB8AC3E}">
        <p14:creationId xmlns:p14="http://schemas.microsoft.com/office/powerpoint/2010/main" val="145597213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F48AC66-D548-4138-902E-380AD39C93D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5858"/>
          <a:stretch/>
        </p:blipFill>
        <p:spPr>
          <a:xfrm>
            <a:off x="-109058" y="59257"/>
            <a:ext cx="12192000" cy="6857990"/>
          </a:xfrm>
          <a:prstGeom prst="rect">
            <a:avLst/>
          </a:prstGeom>
        </p:spPr>
      </p:pic>
      <p:sp>
        <p:nvSpPr>
          <p:cNvPr id="2" name="Title 1">
            <a:extLst>
              <a:ext uri="{FF2B5EF4-FFF2-40B4-BE49-F238E27FC236}">
                <a16:creationId xmlns:a16="http://schemas.microsoft.com/office/drawing/2014/main" id="{11A595BC-760E-4A10-A25A-5E36713E218C}"/>
              </a:ext>
            </a:extLst>
          </p:cNvPr>
          <p:cNvSpPr>
            <a:spLocks noGrp="1"/>
          </p:cNvSpPr>
          <p:nvPr>
            <p:ph type="title"/>
          </p:nvPr>
        </p:nvSpPr>
        <p:spPr>
          <a:xfrm>
            <a:off x="241785" y="602436"/>
            <a:ext cx="4204137" cy="1713120"/>
          </a:xfrm>
        </p:spPr>
        <p:txBody>
          <a:bodyPr>
            <a:normAutofit/>
          </a:bodyPr>
          <a:lstStyle/>
          <a:p>
            <a:pPr algn="ctr"/>
            <a:r>
              <a:rPr lang="en-IN" sz="3200" b="1" dirty="0">
                <a:solidFill>
                  <a:schemeClr val="bg1"/>
                </a:solidFill>
              </a:rPr>
              <a:t>Libraries and Frameworks used in Android Studio</a:t>
            </a:r>
          </a:p>
        </p:txBody>
      </p:sp>
      <p:sp>
        <p:nvSpPr>
          <p:cNvPr id="10" name="Content Placeholder 9">
            <a:extLst>
              <a:ext uri="{FF2B5EF4-FFF2-40B4-BE49-F238E27FC236}">
                <a16:creationId xmlns:a16="http://schemas.microsoft.com/office/drawing/2014/main" id="{E778B158-2FAB-452D-9429-06924C48680A}"/>
              </a:ext>
            </a:extLst>
          </p:cNvPr>
          <p:cNvSpPr>
            <a:spLocks noGrp="1"/>
          </p:cNvSpPr>
          <p:nvPr>
            <p:ph idx="1"/>
          </p:nvPr>
        </p:nvSpPr>
        <p:spPr>
          <a:xfrm>
            <a:off x="525516" y="3429000"/>
            <a:ext cx="4593021" cy="3122796"/>
          </a:xfrm>
        </p:spPr>
        <p:txBody>
          <a:bodyPr anchor="ctr">
            <a:normAutofit lnSpcReduction="10000"/>
          </a:bodyPr>
          <a:lstStyle/>
          <a:p>
            <a:r>
              <a:rPr lang="en-US" sz="2000" dirty="0">
                <a:solidFill>
                  <a:schemeClr val="bg1"/>
                </a:solidFill>
              </a:rPr>
              <a:t>Activities and Fragments for the UI part</a:t>
            </a:r>
          </a:p>
          <a:p>
            <a:r>
              <a:rPr lang="en-US" sz="2000" dirty="0">
                <a:solidFill>
                  <a:schemeClr val="bg1"/>
                </a:solidFill>
              </a:rPr>
              <a:t>Retrofit and Okhhtp for making Network calls</a:t>
            </a:r>
          </a:p>
          <a:p>
            <a:r>
              <a:rPr lang="en-US" sz="2000" dirty="0">
                <a:solidFill>
                  <a:schemeClr val="bg1"/>
                </a:solidFill>
              </a:rPr>
              <a:t>Room and SQLite database for storing data</a:t>
            </a:r>
          </a:p>
          <a:p>
            <a:r>
              <a:rPr lang="en-US" sz="2000" dirty="0">
                <a:solidFill>
                  <a:schemeClr val="bg1"/>
                </a:solidFill>
              </a:rPr>
              <a:t>Material Design </a:t>
            </a:r>
          </a:p>
          <a:p>
            <a:r>
              <a:rPr lang="en-US" sz="2000" dirty="0">
                <a:solidFill>
                  <a:schemeClr val="bg1"/>
                </a:solidFill>
              </a:rPr>
              <a:t>Gson converter for converting Json data to Kotlin code.</a:t>
            </a:r>
          </a:p>
          <a:p>
            <a:r>
              <a:rPr lang="en-US" sz="2000" dirty="0">
                <a:solidFill>
                  <a:schemeClr val="bg1"/>
                </a:solidFill>
              </a:rPr>
              <a:t>Piccasso and Glide </a:t>
            </a:r>
          </a:p>
          <a:p>
            <a:endParaRPr lang="en-US" sz="1800" dirty="0"/>
          </a:p>
        </p:txBody>
      </p:sp>
      <p:sp>
        <p:nvSpPr>
          <p:cNvPr id="6" name="TextBox 5">
            <a:extLst>
              <a:ext uri="{FF2B5EF4-FFF2-40B4-BE49-F238E27FC236}">
                <a16:creationId xmlns:a16="http://schemas.microsoft.com/office/drawing/2014/main" id="{902B0F64-D4AB-41E4-A9B2-112FE32A74EE}"/>
              </a:ext>
            </a:extLst>
          </p:cNvPr>
          <p:cNvSpPr txBox="1"/>
          <p:nvPr/>
        </p:nvSpPr>
        <p:spPr>
          <a:xfrm>
            <a:off x="9865720" y="6657945"/>
            <a:ext cx="2326279"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theconversation.com/delusions-of-candour-why-technology-wont-stop-plagiarism-9004">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IN" sz="700">
              <a:solidFill>
                <a:srgbClr val="FFFFFF"/>
              </a:solidFill>
            </a:endParaRPr>
          </a:p>
        </p:txBody>
      </p:sp>
    </p:spTree>
    <p:extLst>
      <p:ext uri="{BB962C8B-B14F-4D97-AF65-F5344CB8AC3E}">
        <p14:creationId xmlns:p14="http://schemas.microsoft.com/office/powerpoint/2010/main" val="456705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405DE-F504-428D-A7F3-A52B04D87C08}"/>
              </a:ext>
            </a:extLst>
          </p:cNvPr>
          <p:cNvSpPr>
            <a:spLocks noGrp="1"/>
          </p:cNvSpPr>
          <p:nvPr>
            <p:ph type="ctrTitle"/>
          </p:nvPr>
        </p:nvSpPr>
        <p:spPr>
          <a:xfrm>
            <a:off x="1451580" y="804520"/>
            <a:ext cx="5550355" cy="1049235"/>
          </a:xfrm>
        </p:spPr>
        <p:txBody>
          <a:bodyPr vert="horz" lIns="91440" tIns="45720" rIns="91440" bIns="45720" rtlCol="0" anchor="t">
            <a:normAutofit/>
          </a:bodyPr>
          <a:lstStyle/>
          <a:p>
            <a:r>
              <a:rPr lang="en-US" sz="4000" b="1" dirty="0"/>
              <a:t>Activities and Fragments</a:t>
            </a:r>
          </a:p>
        </p:txBody>
      </p:sp>
      <p:sp>
        <p:nvSpPr>
          <p:cNvPr id="4" name="Rectangle 1">
            <a:extLst>
              <a:ext uri="{FF2B5EF4-FFF2-40B4-BE49-F238E27FC236}">
                <a16:creationId xmlns:a16="http://schemas.microsoft.com/office/drawing/2014/main" id="{17376A28-DAC6-47D5-B961-75662CFA9DD9}"/>
              </a:ext>
            </a:extLst>
          </p:cNvPr>
          <p:cNvSpPr>
            <a:spLocks noGrp="1" noChangeArrowheads="1"/>
          </p:cNvSpPr>
          <p:nvPr>
            <p:ph type="subTitle" idx="1"/>
          </p:nvPr>
        </p:nvSpPr>
        <p:spPr bwMode="auto">
          <a:xfrm>
            <a:off x="1451580" y="2015732"/>
            <a:ext cx="5550355" cy="345061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fontScale="92500" lnSpcReduction="10000"/>
          </a:bodyPr>
          <a:lstStyle/>
          <a:p>
            <a:pPr marL="0" marR="0" lvl="0" indent="-228600" algn="just" fontAlgn="base">
              <a:spcBef>
                <a:spcPct val="0"/>
              </a:spcBef>
              <a:spcAft>
                <a:spcPts val="600"/>
              </a:spcAft>
              <a:buFont typeface="Arial" panose="020B0604020202020204" pitchFamily="34" charset="0"/>
              <a:buChar char="•"/>
              <a:tabLst/>
            </a:pPr>
            <a:r>
              <a:rPr kumimoji="0" lang="en-US" altLang="en-US" b="0" i="0" u="none" strike="noStrike" cap="none" normalizeH="0" baseline="0" dirty="0">
                <a:ln>
                  <a:noFill/>
                </a:ln>
              </a:rPr>
              <a:t>The Activity class is a crucial component of an Android app,</a:t>
            </a:r>
          </a:p>
          <a:p>
            <a:pPr marL="0" marR="0" lvl="0" indent="-228600" algn="just" fontAlgn="base">
              <a:spcBef>
                <a:spcPct val="0"/>
              </a:spcBef>
              <a:spcAft>
                <a:spcPts val="600"/>
              </a:spcAft>
              <a:buFont typeface="Arial" panose="020B0604020202020204" pitchFamily="34" charset="0"/>
              <a:buChar char="•"/>
              <a:tabLst/>
            </a:pPr>
            <a:r>
              <a:rPr kumimoji="0" lang="en-US" altLang="en-US" b="0" i="0" u="none" strike="noStrike" cap="none" normalizeH="0" baseline="0" dirty="0">
                <a:ln>
                  <a:noFill/>
                </a:ln>
              </a:rPr>
              <a:t> and the way activities are launched and put together is a fundamental part of the platform's application model.</a:t>
            </a:r>
          </a:p>
          <a:p>
            <a:pPr marL="0" marR="0" lvl="0" indent="-228600" algn="just" fontAlgn="base">
              <a:spcBef>
                <a:spcPct val="0"/>
              </a:spcBef>
              <a:spcAft>
                <a:spcPts val="600"/>
              </a:spcAft>
              <a:buFont typeface="Arial" panose="020B0604020202020204" pitchFamily="34" charset="0"/>
              <a:buChar char="•"/>
              <a:tabLst/>
            </a:pPr>
            <a:r>
              <a:rPr kumimoji="0" lang="en-US" altLang="en-US" b="0" i="0" u="none" strike="noStrike" cap="none" normalizeH="0" baseline="0" dirty="0">
                <a:ln>
                  <a:noFill/>
                </a:ln>
              </a:rPr>
              <a:t> Unlike programming paradigms in which apps are launched with a main() method, the Android system initiates code in an Activity instance by </a:t>
            </a:r>
          </a:p>
          <a:p>
            <a:pPr marL="0" marR="0" lvl="0" indent="-228600" algn="just" fontAlgn="base">
              <a:spcBef>
                <a:spcPct val="0"/>
              </a:spcBef>
              <a:spcAft>
                <a:spcPts val="600"/>
              </a:spcAft>
              <a:buFont typeface="Arial" panose="020B0604020202020204" pitchFamily="34" charset="0"/>
              <a:buChar char="•"/>
              <a:tabLst/>
            </a:pPr>
            <a:r>
              <a:rPr kumimoji="0" lang="en-US" altLang="en-US" b="0" i="0" u="none" strike="noStrike" cap="none" normalizeH="0" baseline="0" dirty="0">
                <a:ln>
                  <a:noFill/>
                </a:ln>
              </a:rPr>
              <a:t>invoking specific callback methods that correspond to specific stages of its lifecycle. </a:t>
            </a:r>
          </a:p>
        </p:txBody>
      </p:sp>
      <p:pic>
        <p:nvPicPr>
          <p:cNvPr id="7" name="Picture 6">
            <a:extLst>
              <a:ext uri="{FF2B5EF4-FFF2-40B4-BE49-F238E27FC236}">
                <a16:creationId xmlns:a16="http://schemas.microsoft.com/office/drawing/2014/main" id="{2826F87D-FD93-4200-B639-512740B7D236}"/>
              </a:ext>
            </a:extLst>
          </p:cNvPr>
          <p:cNvPicPr>
            <a:picLocks noChangeAspect="1"/>
          </p:cNvPicPr>
          <p:nvPr/>
        </p:nvPicPr>
        <p:blipFill rotWithShape="1">
          <a:blip r:embed="rId2">
            <a:extLst>
              <a:ext uri="{28A0092B-C50C-407E-A947-70E740481C1C}">
                <a14:useLocalDpi xmlns:a14="http://schemas.microsoft.com/office/drawing/2010/main" val="0"/>
              </a:ext>
            </a:extLst>
          </a:blip>
          <a:srcRect r="6577" b="-4"/>
          <a:stretch/>
        </p:blipFill>
        <p:spPr>
          <a:xfrm>
            <a:off x="7388255" y="465152"/>
            <a:ext cx="4095749" cy="6096000"/>
          </a:xfrm>
          <a:prstGeom prst="rect">
            <a:avLst/>
          </a:prstGeom>
        </p:spPr>
      </p:pic>
    </p:spTree>
    <p:extLst>
      <p:ext uri="{BB962C8B-B14F-4D97-AF65-F5344CB8AC3E}">
        <p14:creationId xmlns:p14="http://schemas.microsoft.com/office/powerpoint/2010/main" val="74708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E6CEC-47D5-4A73-9070-5679B6859B4B}"/>
              </a:ext>
            </a:extLst>
          </p:cNvPr>
          <p:cNvSpPr>
            <a:spLocks noGrp="1"/>
          </p:cNvSpPr>
          <p:nvPr>
            <p:ph type="title"/>
          </p:nvPr>
        </p:nvSpPr>
        <p:spPr>
          <a:xfrm>
            <a:off x="1514292" y="513612"/>
            <a:ext cx="9894133" cy="1031216"/>
          </a:xfrm>
        </p:spPr>
        <p:txBody>
          <a:bodyPr anchor="b">
            <a:normAutofit/>
          </a:bodyPr>
          <a:lstStyle/>
          <a:p>
            <a:r>
              <a:rPr lang="en-IN" dirty="0"/>
              <a:t>Declaring Activities</a:t>
            </a:r>
          </a:p>
        </p:txBody>
      </p:sp>
      <p:pic>
        <p:nvPicPr>
          <p:cNvPr id="5" name="Picture 4">
            <a:extLst>
              <a:ext uri="{FF2B5EF4-FFF2-40B4-BE49-F238E27FC236}">
                <a16:creationId xmlns:a16="http://schemas.microsoft.com/office/drawing/2014/main" id="{22885C60-EA01-46C8-915B-7526239C3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571" y="2571750"/>
            <a:ext cx="5587068" cy="2676525"/>
          </a:xfrm>
          <a:prstGeom prst="rect">
            <a:avLst/>
          </a:prstGeom>
        </p:spPr>
      </p:pic>
      <p:sp>
        <p:nvSpPr>
          <p:cNvPr id="10" name="Freeform: Shape 9">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2" name="Freeform: Shape 11">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5728167-581B-46AF-9F0F-1026DE36DB96}"/>
              </a:ext>
            </a:extLst>
          </p:cNvPr>
          <p:cNvSpPr>
            <a:spLocks noGrp="1"/>
          </p:cNvSpPr>
          <p:nvPr>
            <p:ph idx="1"/>
          </p:nvPr>
        </p:nvSpPr>
        <p:spPr>
          <a:xfrm>
            <a:off x="7781373" y="2279151"/>
            <a:ext cx="3627063" cy="3387145"/>
          </a:xfrm>
        </p:spPr>
        <p:txBody>
          <a:bodyPr anchor="ctr">
            <a:normAutofit/>
          </a:bodyPr>
          <a:lstStyle/>
          <a:p>
            <a:r>
              <a:rPr lang="en-US" sz="2400" dirty="0"/>
              <a:t>To declare your activity, open your manifest file and add an &lt;activity&gt; element as a child of the &lt;application&gt; element. For example:</a:t>
            </a:r>
          </a:p>
        </p:txBody>
      </p:sp>
    </p:spTree>
    <p:extLst>
      <p:ext uri="{BB962C8B-B14F-4D97-AF65-F5344CB8AC3E}">
        <p14:creationId xmlns:p14="http://schemas.microsoft.com/office/powerpoint/2010/main" val="3822301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50B68C4-B6FA-4FDA-B7BD-169A5E1E68FD}"/>
              </a:ext>
            </a:extLst>
          </p:cNvPr>
          <p:cNvSpPr>
            <a:spLocks noGrp="1"/>
          </p:cNvSpPr>
          <p:nvPr>
            <p:ph type="title"/>
          </p:nvPr>
        </p:nvSpPr>
        <p:spPr>
          <a:xfrm>
            <a:off x="4384039" y="365125"/>
            <a:ext cx="7164493" cy="1325563"/>
          </a:xfrm>
        </p:spPr>
        <p:txBody>
          <a:bodyPr>
            <a:normAutofit/>
          </a:bodyPr>
          <a:lstStyle/>
          <a:p>
            <a:r>
              <a:rPr lang="en-IN"/>
              <a:t>Fragments</a:t>
            </a:r>
          </a:p>
        </p:txBody>
      </p:sp>
      <p:pic>
        <p:nvPicPr>
          <p:cNvPr id="6" name="Picture 5">
            <a:extLst>
              <a:ext uri="{FF2B5EF4-FFF2-40B4-BE49-F238E27FC236}">
                <a16:creationId xmlns:a16="http://schemas.microsoft.com/office/drawing/2014/main" id="{9C997282-2B01-4479-B37B-1D2CEEC87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 y="0"/>
            <a:ext cx="4401565" cy="6858000"/>
          </a:xfrm>
          <a:prstGeom prst="rect">
            <a:avLst/>
          </a:prstGeom>
        </p:spPr>
      </p:pic>
      <p:graphicFrame>
        <p:nvGraphicFramePr>
          <p:cNvPr id="7" name="Content Placeholder 2">
            <a:extLst>
              <a:ext uri="{FF2B5EF4-FFF2-40B4-BE49-F238E27FC236}">
                <a16:creationId xmlns:a16="http://schemas.microsoft.com/office/drawing/2014/main" id="{968DB898-02E8-4B0E-854C-F57C6D6100D7}"/>
              </a:ext>
            </a:extLst>
          </p:cNvPr>
          <p:cNvGraphicFramePr>
            <a:graphicFrameLocks noGrp="1"/>
          </p:cNvGraphicFramePr>
          <p:nvPr>
            <p:ph idx="1"/>
            <p:extLst>
              <p:ext uri="{D42A27DB-BD31-4B8C-83A1-F6EECF244321}">
                <p14:modId xmlns:p14="http://schemas.microsoft.com/office/powerpoint/2010/main" val="1157083695"/>
              </p:ext>
            </p:extLst>
          </p:nvPr>
        </p:nvGraphicFramePr>
        <p:xfrm>
          <a:off x="4387515" y="2022601"/>
          <a:ext cx="7161017" cy="4154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7790119"/>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360F3F5-1BF4-4E7A-8A66-97C11FD51D64}"/>
              </a:ext>
            </a:extLst>
          </p:cNvPr>
          <p:cNvSpPr>
            <a:spLocks noGrp="1"/>
          </p:cNvSpPr>
          <p:nvPr>
            <p:ph type="title"/>
          </p:nvPr>
        </p:nvSpPr>
        <p:spPr>
          <a:xfrm>
            <a:off x="838200" y="365125"/>
            <a:ext cx="10515600" cy="1325563"/>
          </a:xfrm>
        </p:spPr>
        <p:txBody>
          <a:bodyPr>
            <a:normAutofit/>
          </a:bodyPr>
          <a:lstStyle/>
          <a:p>
            <a:r>
              <a:rPr lang="en-IN" b="1" dirty="0"/>
              <a:t>Retrofit and OKhttp</a:t>
            </a:r>
          </a:p>
        </p:txBody>
      </p:sp>
      <p:sp>
        <p:nvSpPr>
          <p:cNvPr id="3" name="Content Placeholder 2">
            <a:extLst>
              <a:ext uri="{FF2B5EF4-FFF2-40B4-BE49-F238E27FC236}">
                <a16:creationId xmlns:a16="http://schemas.microsoft.com/office/drawing/2014/main" id="{5CFF643B-B2F6-4610-88E0-68C209DE5ADA}"/>
              </a:ext>
            </a:extLst>
          </p:cNvPr>
          <p:cNvSpPr>
            <a:spLocks noGrp="1"/>
          </p:cNvSpPr>
          <p:nvPr>
            <p:ph idx="1"/>
          </p:nvPr>
        </p:nvSpPr>
        <p:spPr>
          <a:xfrm>
            <a:off x="838200" y="2015406"/>
            <a:ext cx="5097779" cy="4065986"/>
          </a:xfrm>
        </p:spPr>
        <p:txBody>
          <a:bodyPr anchor="t">
            <a:normAutofit/>
          </a:bodyPr>
          <a:lstStyle/>
          <a:p>
            <a:r>
              <a:rPr lang="en-IN" sz="1700">
                <a:solidFill>
                  <a:srgbClr val="FFFFFF"/>
                </a:solidFill>
              </a:rPr>
              <a:t>HTTP is the way modern applications network. It’s how we exchange data &amp; media. Doing HTTP efficiently makes your stuff load faster and saves bandwidth.</a:t>
            </a:r>
          </a:p>
          <a:p>
            <a:r>
              <a:rPr lang="en-IN" sz="1700">
                <a:solidFill>
                  <a:srgbClr val="FFFFFF"/>
                </a:solidFill>
              </a:rPr>
              <a:t>OkHttp is an HTTP client that’s efficient by default:</a:t>
            </a:r>
          </a:p>
          <a:p>
            <a:pPr lvl="0"/>
            <a:r>
              <a:rPr lang="en-IN" sz="1700">
                <a:solidFill>
                  <a:srgbClr val="FFFFFF"/>
                </a:solidFill>
              </a:rPr>
              <a:t>HTTP/2 support allows all requests to the same host to share a socket.</a:t>
            </a:r>
          </a:p>
          <a:p>
            <a:pPr lvl="0"/>
            <a:r>
              <a:rPr lang="en-IN" sz="1700">
                <a:solidFill>
                  <a:srgbClr val="FFFFFF"/>
                </a:solidFill>
              </a:rPr>
              <a:t>Connection pooling reduces request latency (if HTTP/2 isn’t available).</a:t>
            </a:r>
          </a:p>
          <a:p>
            <a:pPr lvl="0"/>
            <a:r>
              <a:rPr lang="en-IN" sz="1700">
                <a:solidFill>
                  <a:srgbClr val="FFFFFF"/>
                </a:solidFill>
              </a:rPr>
              <a:t>Transparent GZIP shrinks download sizes.</a:t>
            </a:r>
          </a:p>
          <a:p>
            <a:pPr lvl="0"/>
            <a:r>
              <a:rPr lang="en-IN" sz="1700">
                <a:solidFill>
                  <a:srgbClr val="FFFFFF"/>
                </a:solidFill>
              </a:rPr>
              <a:t>Response caching avoids the network completely for repeat requests.</a:t>
            </a:r>
          </a:p>
        </p:txBody>
      </p:sp>
      <p:pic>
        <p:nvPicPr>
          <p:cNvPr id="7" name="Graphic 6" descr="Database">
            <a:extLst>
              <a:ext uri="{FF2B5EF4-FFF2-40B4-BE49-F238E27FC236}">
                <a16:creationId xmlns:a16="http://schemas.microsoft.com/office/drawing/2014/main" id="{73889A2B-FFCE-4F12-B97D-A1EB678ED6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5837" y="1828800"/>
            <a:ext cx="2112433" cy="2112433"/>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8" name="Picture 7">
            <a:extLst>
              <a:ext uri="{FF2B5EF4-FFF2-40B4-BE49-F238E27FC236}">
                <a16:creationId xmlns:a16="http://schemas.microsoft.com/office/drawing/2014/main" id="{F652056D-5C2D-4F99-92A9-56E1897D9C7F}"/>
              </a:ext>
            </a:extLst>
          </p:cNvPr>
          <p:cNvPicPr/>
          <p:nvPr/>
        </p:nvPicPr>
        <p:blipFill>
          <a:blip r:embed="rId4">
            <a:extLst>
              <a:ext uri="{28A0092B-C50C-407E-A947-70E740481C1C}">
                <a14:useLocalDpi xmlns:a14="http://schemas.microsoft.com/office/drawing/2010/main" val="0"/>
              </a:ext>
            </a:extLst>
          </a:blip>
          <a:stretch>
            <a:fillRect/>
          </a:stretch>
        </p:blipFill>
        <p:spPr>
          <a:xfrm>
            <a:off x="6572250" y="3941233"/>
            <a:ext cx="5452961" cy="240241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2343419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FF5F40-6C32-4329-A971-892C021F69F8}"/>
              </a:ext>
            </a:extLst>
          </p:cNvPr>
          <p:cNvSpPr>
            <a:spLocks noGrp="1"/>
          </p:cNvSpPr>
          <p:nvPr>
            <p:ph type="title"/>
          </p:nvPr>
        </p:nvSpPr>
        <p:spPr>
          <a:xfrm>
            <a:off x="863029" y="1012004"/>
            <a:ext cx="3416158" cy="4795408"/>
          </a:xfrm>
        </p:spPr>
        <p:txBody>
          <a:bodyPr>
            <a:normAutofit/>
          </a:bodyPr>
          <a:lstStyle/>
          <a:p>
            <a:r>
              <a:rPr lang="en-IN" b="1">
                <a:solidFill>
                  <a:srgbClr val="FFFFFF"/>
                </a:solidFill>
              </a:rPr>
              <a:t>Retrofit</a:t>
            </a:r>
          </a:p>
        </p:txBody>
      </p:sp>
      <p:graphicFrame>
        <p:nvGraphicFramePr>
          <p:cNvPr id="5" name="Content Placeholder 2">
            <a:extLst>
              <a:ext uri="{FF2B5EF4-FFF2-40B4-BE49-F238E27FC236}">
                <a16:creationId xmlns:a16="http://schemas.microsoft.com/office/drawing/2014/main" id="{C245AC94-60ED-401D-99EA-6087A0818473}"/>
              </a:ext>
            </a:extLst>
          </p:cNvPr>
          <p:cNvGraphicFramePr>
            <a:graphicFrameLocks noGrp="1"/>
          </p:cNvGraphicFramePr>
          <p:nvPr>
            <p:ph idx="1"/>
            <p:extLst>
              <p:ext uri="{D42A27DB-BD31-4B8C-83A1-F6EECF244321}">
                <p14:modId xmlns:p14="http://schemas.microsoft.com/office/powerpoint/2010/main" val="363153493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3975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CE4F-BA1A-4E8D-8EE9-00E647577E01}"/>
              </a:ext>
            </a:extLst>
          </p:cNvPr>
          <p:cNvSpPr>
            <a:spLocks noGrp="1"/>
          </p:cNvSpPr>
          <p:nvPr>
            <p:ph type="title"/>
          </p:nvPr>
        </p:nvSpPr>
        <p:spPr>
          <a:xfrm>
            <a:off x="1514292" y="513612"/>
            <a:ext cx="9894133" cy="1031216"/>
          </a:xfrm>
        </p:spPr>
        <p:txBody>
          <a:bodyPr anchor="b">
            <a:normAutofit/>
          </a:bodyPr>
          <a:lstStyle/>
          <a:p>
            <a:r>
              <a:rPr lang="en-IN" b="1"/>
              <a:t>How to use?</a:t>
            </a:r>
            <a:endParaRPr lang="en-IN" b="1" dirty="0"/>
          </a:p>
        </p:txBody>
      </p:sp>
      <p:pic>
        <p:nvPicPr>
          <p:cNvPr id="5" name="Picture 4">
            <a:extLst>
              <a:ext uri="{FF2B5EF4-FFF2-40B4-BE49-F238E27FC236}">
                <a16:creationId xmlns:a16="http://schemas.microsoft.com/office/drawing/2014/main" id="{BFB8F37D-CE2C-42E7-90B6-44C5C6DA1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997" y="2540712"/>
            <a:ext cx="5581650" cy="2853307"/>
          </a:xfrm>
          <a:prstGeom prst="rect">
            <a:avLst/>
          </a:prstGeom>
        </p:spPr>
      </p:pic>
      <p:sp>
        <p:nvSpPr>
          <p:cNvPr id="10" name="Freeform: Shape 9">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2" name="Freeform: Shape 11">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E25EEAC-9B1C-43F9-97F1-4C563848B124}"/>
              </a:ext>
            </a:extLst>
          </p:cNvPr>
          <p:cNvSpPr>
            <a:spLocks noGrp="1"/>
          </p:cNvSpPr>
          <p:nvPr>
            <p:ph idx="1"/>
          </p:nvPr>
        </p:nvSpPr>
        <p:spPr>
          <a:xfrm>
            <a:off x="7781373" y="1216405"/>
            <a:ext cx="3627063" cy="4449892"/>
          </a:xfrm>
        </p:spPr>
        <p:txBody>
          <a:bodyPr anchor="ctr">
            <a:normAutofit lnSpcReduction="10000"/>
          </a:bodyPr>
          <a:lstStyle/>
          <a:p>
            <a:pPr marL="0" indent="0">
              <a:buNone/>
            </a:pPr>
            <a:r>
              <a:rPr lang="en-IN" sz="1300" b="1" dirty="0"/>
              <a:t>To use Retrofit in your Android Application, you’ll need 3 major classes.</a:t>
            </a:r>
            <a:endParaRPr lang="en-IN" sz="1300" dirty="0"/>
          </a:p>
          <a:p>
            <a:pPr lvl="0"/>
            <a:r>
              <a:rPr lang="en-IN" sz="1300" b="1" dirty="0"/>
              <a:t>An Interface which defines the HTTP operations (Functions or methods)</a:t>
            </a:r>
            <a:endParaRPr lang="en-IN" sz="1300" dirty="0"/>
          </a:p>
          <a:p>
            <a:pPr marL="0" indent="0">
              <a:buNone/>
            </a:pPr>
            <a:r>
              <a:rPr lang="en-IN" sz="1300" dirty="0"/>
              <a:t>According to Square, creators of Retrofit documentation, Retrofit turns your HTTP API into a Java interface. Sample codes for the interface and the method declared in it are as below:</a:t>
            </a:r>
          </a:p>
          <a:p>
            <a:pPr marL="0" indent="0">
              <a:buNone/>
            </a:pPr>
            <a:r>
              <a:rPr lang="en-IN" sz="1300" dirty="0"/>
              <a:t>Every method inside an interface represents one possible API call. It must have a HTTP annotation (GET, POST, etc.) to specify the request type and the relative URL. The return value wraps the response in a Call object with the type of the expected result.</a:t>
            </a:r>
          </a:p>
          <a:p>
            <a:pPr marL="0" indent="0">
              <a:buNone/>
            </a:pPr>
            <a:r>
              <a:rPr lang="en-IN" sz="1300" dirty="0"/>
              <a:t>Query parameters can also be added to a method.</a:t>
            </a:r>
          </a:p>
          <a:p>
            <a:pPr lvl="0"/>
            <a:r>
              <a:rPr lang="en-IN" sz="1300" b="1" dirty="0"/>
              <a:t>A Retrofit class</a:t>
            </a:r>
            <a:r>
              <a:rPr lang="en-IN" sz="1300" dirty="0"/>
              <a:t> </a:t>
            </a:r>
          </a:p>
          <a:p>
            <a:pPr lvl="0"/>
            <a:r>
              <a:rPr lang="en-IN" sz="1300" b="1" dirty="0"/>
              <a:t>The last of the 3 needed class is a simple POJO</a:t>
            </a:r>
            <a:r>
              <a:rPr lang="en-IN" sz="1300" dirty="0"/>
              <a:t> that matches each field in the JSON response object gotten from querying an API. It’s a simple class with getter and setter methods for each fields. </a:t>
            </a:r>
          </a:p>
          <a:p>
            <a:endParaRPr lang="en-IN" sz="1000" dirty="0"/>
          </a:p>
        </p:txBody>
      </p:sp>
    </p:spTree>
    <p:extLst>
      <p:ext uri="{BB962C8B-B14F-4D97-AF65-F5344CB8AC3E}">
        <p14:creationId xmlns:p14="http://schemas.microsoft.com/office/powerpoint/2010/main" val="144255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CB70E1C-5C9F-4DED-9FA7-2B464E611A7B}"/>
              </a:ext>
            </a:extLst>
          </p:cNvPr>
          <p:cNvSpPr>
            <a:spLocks noGrp="1"/>
          </p:cNvSpPr>
          <p:nvPr>
            <p:ph type="title"/>
          </p:nvPr>
        </p:nvSpPr>
        <p:spPr>
          <a:xfrm>
            <a:off x="524256" y="4767072"/>
            <a:ext cx="6594189" cy="1625210"/>
          </a:xfrm>
        </p:spPr>
        <p:txBody>
          <a:bodyPr>
            <a:normAutofit/>
          </a:bodyPr>
          <a:lstStyle/>
          <a:p>
            <a:pPr algn="r"/>
            <a:r>
              <a:rPr lang="en-IN" b="1">
                <a:solidFill>
                  <a:srgbClr val="FFFFFF"/>
                </a:solidFill>
              </a:rPr>
              <a:t>Room Persistence Library  </a:t>
            </a:r>
          </a:p>
        </p:txBody>
      </p:sp>
      <p:pic>
        <p:nvPicPr>
          <p:cNvPr id="6" name="Picture 5">
            <a:extLst>
              <a:ext uri="{FF2B5EF4-FFF2-40B4-BE49-F238E27FC236}">
                <a16:creationId xmlns:a16="http://schemas.microsoft.com/office/drawing/2014/main" id="{5860CDF1-C013-409C-B705-C4EF71B87F35}"/>
              </a:ext>
            </a:extLst>
          </p:cNvPr>
          <p:cNvPicPr>
            <a:picLocks noChangeAspect="1"/>
          </p:cNvPicPr>
          <p:nvPr/>
        </p:nvPicPr>
        <p:blipFill rotWithShape="1">
          <a:blip r:embed="rId2">
            <a:extLst>
              <a:ext uri="{28A0092B-C50C-407E-A947-70E740481C1C}">
                <a14:useLocalDpi xmlns:a14="http://schemas.microsoft.com/office/drawing/2010/main" val="0"/>
              </a:ext>
            </a:extLst>
          </a:blip>
          <a:srcRect r="2050" b="1"/>
          <a:stretch/>
        </p:blipFill>
        <p:spPr>
          <a:xfrm>
            <a:off x="327547" y="321733"/>
            <a:ext cx="7058306" cy="4107392"/>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E8C4B11-D3A5-45B5-B8E9-2BE08518B15E}"/>
              </a:ext>
            </a:extLst>
          </p:cNvPr>
          <p:cNvSpPr>
            <a:spLocks noGrp="1"/>
          </p:cNvSpPr>
          <p:nvPr>
            <p:ph idx="1"/>
          </p:nvPr>
        </p:nvSpPr>
        <p:spPr>
          <a:xfrm>
            <a:off x="8029319" y="917725"/>
            <a:ext cx="3424739" cy="4852362"/>
          </a:xfrm>
        </p:spPr>
        <p:txBody>
          <a:bodyPr anchor="ctr">
            <a:normAutofit/>
          </a:bodyPr>
          <a:lstStyle/>
          <a:p>
            <a:r>
              <a:rPr lang="en-US" sz="1900">
                <a:solidFill>
                  <a:srgbClr val="FFFFFF"/>
                </a:solidFill>
              </a:rPr>
              <a:t>The Room persistence library provides an abstraction layer over SQLite to allow for more robust database access while harnessing the full power of SQLite.</a:t>
            </a:r>
          </a:p>
          <a:p>
            <a:r>
              <a:rPr lang="en-US" sz="1900">
                <a:solidFill>
                  <a:srgbClr val="FFFFFF"/>
                </a:solidFill>
              </a:rPr>
              <a:t>The library helps you create a cache of your app's data on a device that's running your app. This cache, which serves as your app's single source of truth, allows users to view a consistent copy of key information within your app, regardless of whether users have an internet connection.</a:t>
            </a:r>
          </a:p>
          <a:p>
            <a:endParaRPr lang="en-IN" sz="1900">
              <a:solidFill>
                <a:srgbClr val="FFFFFF"/>
              </a:solidFill>
            </a:endParaRPr>
          </a:p>
        </p:txBody>
      </p:sp>
    </p:spTree>
    <p:extLst>
      <p:ext uri="{BB962C8B-B14F-4D97-AF65-F5344CB8AC3E}">
        <p14:creationId xmlns:p14="http://schemas.microsoft.com/office/powerpoint/2010/main" val="911002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8E81F-B836-4396-9540-743DB8BC20A3}"/>
              </a:ext>
            </a:extLst>
          </p:cNvPr>
          <p:cNvSpPr>
            <a:spLocks noGrp="1"/>
          </p:cNvSpPr>
          <p:nvPr>
            <p:ph type="title"/>
          </p:nvPr>
        </p:nvSpPr>
        <p:spPr/>
        <p:txBody>
          <a:bodyPr/>
          <a:lstStyle/>
          <a:p>
            <a:r>
              <a:rPr lang="en-US" b="1" dirty="0"/>
              <a:t>Defining data using Room entities</a:t>
            </a:r>
            <a:br>
              <a:rPr lang="en-US" b="1" dirty="0"/>
            </a:br>
            <a:endParaRPr lang="en-IN" dirty="0"/>
          </a:p>
        </p:txBody>
      </p:sp>
      <p:sp>
        <p:nvSpPr>
          <p:cNvPr id="5" name="Content Placeholder 4">
            <a:extLst>
              <a:ext uri="{FF2B5EF4-FFF2-40B4-BE49-F238E27FC236}">
                <a16:creationId xmlns:a16="http://schemas.microsoft.com/office/drawing/2014/main" id="{96C4D22F-D21C-470F-A2F0-D4FF55971818}"/>
              </a:ext>
            </a:extLst>
          </p:cNvPr>
          <p:cNvSpPr>
            <a:spLocks noGrp="1"/>
          </p:cNvSpPr>
          <p:nvPr>
            <p:ph idx="1"/>
          </p:nvPr>
        </p:nvSpPr>
        <p:spPr>
          <a:xfrm>
            <a:off x="838200" y="1181100"/>
            <a:ext cx="10515600" cy="4995863"/>
          </a:xfrm>
        </p:spPr>
        <p:txBody>
          <a:bodyPr/>
          <a:lstStyle/>
          <a:p>
            <a:r>
              <a:rPr lang="en-US" dirty="0"/>
              <a:t>The following code snippet shows how to define an entity:</a:t>
            </a:r>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IN" dirty="0"/>
              <a:t>Use a primary key</a:t>
            </a:r>
          </a:p>
        </p:txBody>
      </p:sp>
      <p:pic>
        <p:nvPicPr>
          <p:cNvPr id="9" name="Picture 8">
            <a:extLst>
              <a:ext uri="{FF2B5EF4-FFF2-40B4-BE49-F238E27FC236}">
                <a16:creationId xmlns:a16="http://schemas.microsoft.com/office/drawing/2014/main" id="{1AE2AA57-CA33-4644-865D-200F65CE8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514" y="1690688"/>
            <a:ext cx="6447079" cy="1775614"/>
          </a:xfrm>
          <a:prstGeom prst="rect">
            <a:avLst/>
          </a:prstGeom>
        </p:spPr>
      </p:pic>
      <p:pic>
        <p:nvPicPr>
          <p:cNvPr id="11" name="Picture 10">
            <a:extLst>
              <a:ext uri="{FF2B5EF4-FFF2-40B4-BE49-F238E27FC236}">
                <a16:creationId xmlns:a16="http://schemas.microsoft.com/office/drawing/2014/main" id="{BFAB6047-0E81-4502-BCAD-C2217D4CAC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513" y="4447159"/>
            <a:ext cx="6598361" cy="1858391"/>
          </a:xfrm>
          <a:prstGeom prst="rect">
            <a:avLst/>
          </a:prstGeom>
        </p:spPr>
      </p:pic>
    </p:spTree>
    <p:extLst>
      <p:ext uri="{BB962C8B-B14F-4D97-AF65-F5344CB8AC3E}">
        <p14:creationId xmlns:p14="http://schemas.microsoft.com/office/powerpoint/2010/main" val="1635002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41E55-4DE1-4435-BE85-A9FC87D9F7E5}"/>
              </a:ext>
            </a:extLst>
          </p:cNvPr>
          <p:cNvSpPr>
            <a:spLocks noGrp="1"/>
          </p:cNvSpPr>
          <p:nvPr>
            <p:ph type="title"/>
          </p:nvPr>
        </p:nvSpPr>
        <p:spPr>
          <a:xfrm>
            <a:off x="762001" y="406867"/>
            <a:ext cx="5314536" cy="1371599"/>
          </a:xfrm>
        </p:spPr>
        <p:txBody>
          <a:bodyPr>
            <a:normAutofit/>
          </a:bodyPr>
          <a:lstStyle/>
          <a:p>
            <a:r>
              <a:rPr lang="en-IN" b="1" dirty="0"/>
              <a:t>ABOUT ORGANIZATION</a:t>
            </a:r>
          </a:p>
        </p:txBody>
      </p:sp>
      <p:sp>
        <p:nvSpPr>
          <p:cNvPr id="12" name="Content Placeholder 11">
            <a:extLst>
              <a:ext uri="{FF2B5EF4-FFF2-40B4-BE49-F238E27FC236}">
                <a16:creationId xmlns:a16="http://schemas.microsoft.com/office/drawing/2014/main" id="{06DDDF54-59CF-403B-A753-0C3D75170ADE}"/>
              </a:ext>
            </a:extLst>
          </p:cNvPr>
          <p:cNvSpPr>
            <a:spLocks noGrp="1"/>
          </p:cNvSpPr>
          <p:nvPr>
            <p:ph idx="1"/>
          </p:nvPr>
        </p:nvSpPr>
        <p:spPr>
          <a:xfrm>
            <a:off x="762000" y="1903694"/>
            <a:ext cx="5314543" cy="4471939"/>
          </a:xfrm>
        </p:spPr>
        <p:txBody>
          <a:bodyPr anchor="t">
            <a:noAutofit/>
          </a:bodyPr>
          <a:lstStyle/>
          <a:p>
            <a:pPr algn="just"/>
            <a:r>
              <a:rPr lang="en-IN" sz="2000" dirty="0"/>
              <a:t>Coding is the most in-demand skill of the twenty first century.  Coding Blocks was started as a learning centre where they teach fundamentals of programming to college students. The courses here are designed to help students with their curriculum and give them a real feel of the IT industry. Coding Blocks was founded in 2014 by Manmohan Gupta (programmer, mathematician and a learner) with a mission to create skilled software engineers for our country and the world. Coding Blocks aim to bridge the gap between the quality of skills demanded by industry and the quality of skills imparted by conventional institutes.</a:t>
            </a:r>
            <a:endParaRPr lang="en-US" sz="2400" dirty="0"/>
          </a:p>
        </p:txBody>
      </p:sp>
      <p:pic>
        <p:nvPicPr>
          <p:cNvPr id="8" name="Content Placeholder 7">
            <a:extLst>
              <a:ext uri="{FF2B5EF4-FFF2-40B4-BE49-F238E27FC236}">
                <a16:creationId xmlns:a16="http://schemas.microsoft.com/office/drawing/2014/main" id="{026DECE7-E6DD-4639-82BE-2857A65AC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057" y="1903694"/>
            <a:ext cx="3796790" cy="1275407"/>
          </a:xfrm>
          <a:prstGeom prst="rect">
            <a:avLst/>
          </a:prstGeom>
        </p:spPr>
      </p:pic>
    </p:spTree>
    <p:extLst>
      <p:ext uri="{BB962C8B-B14F-4D97-AF65-F5344CB8AC3E}">
        <p14:creationId xmlns:p14="http://schemas.microsoft.com/office/powerpoint/2010/main" val="165691840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AC19EE-3C4A-414A-9B33-77D2A89FC174}"/>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b="1">
                <a:solidFill>
                  <a:srgbClr val="FFFFFF"/>
                </a:solidFill>
              </a:rPr>
              <a:t>WHERE DID I USED ROOM ?</a:t>
            </a:r>
          </a:p>
        </p:txBody>
      </p:sp>
      <p:pic>
        <p:nvPicPr>
          <p:cNvPr id="7" name="Picture 6">
            <a:extLst>
              <a:ext uri="{FF2B5EF4-FFF2-40B4-BE49-F238E27FC236}">
                <a16:creationId xmlns:a16="http://schemas.microsoft.com/office/drawing/2014/main" id="{F65C2916-FF58-4F6A-A269-749A171937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61" y="133350"/>
            <a:ext cx="2543692" cy="4324349"/>
          </a:xfrm>
          <a:prstGeom prst="rect">
            <a:avLst/>
          </a:prstGeom>
        </p:spPr>
      </p:pic>
      <p:pic>
        <p:nvPicPr>
          <p:cNvPr id="5" name="Content Placeholder 4">
            <a:extLst>
              <a:ext uri="{FF2B5EF4-FFF2-40B4-BE49-F238E27FC236}">
                <a16:creationId xmlns:a16="http://schemas.microsoft.com/office/drawing/2014/main" id="{6F94D687-7938-48E6-B0A7-DAB3F1725B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24764" y="133351"/>
            <a:ext cx="2543691" cy="4324348"/>
          </a:xfrm>
          <a:prstGeom prst="rect">
            <a:avLst/>
          </a:prstGeom>
        </p:spPr>
      </p:pic>
      <p:cxnSp>
        <p:nvCxnSpPr>
          <p:cNvPr id="26" name="Straight Connector 2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775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29AB40F-3268-42A3-B20E-440A43BCDB00}"/>
              </a:ext>
            </a:extLst>
          </p:cNvPr>
          <p:cNvSpPr>
            <a:spLocks noGrp="1"/>
          </p:cNvSpPr>
          <p:nvPr>
            <p:ph type="title"/>
          </p:nvPr>
        </p:nvSpPr>
        <p:spPr>
          <a:xfrm>
            <a:off x="838200" y="365125"/>
            <a:ext cx="10515600" cy="1325563"/>
          </a:xfrm>
        </p:spPr>
        <p:txBody>
          <a:bodyPr>
            <a:normAutofit/>
          </a:bodyPr>
          <a:lstStyle/>
          <a:p>
            <a:r>
              <a:rPr lang="en-IN" b="1" dirty="0"/>
              <a:t>Search View</a:t>
            </a:r>
          </a:p>
        </p:txBody>
      </p:sp>
      <p:sp>
        <p:nvSpPr>
          <p:cNvPr id="3" name="Content Placeholder 2">
            <a:extLst>
              <a:ext uri="{FF2B5EF4-FFF2-40B4-BE49-F238E27FC236}">
                <a16:creationId xmlns:a16="http://schemas.microsoft.com/office/drawing/2014/main" id="{A909FD5A-521C-45AA-BA48-308E8D8F8915}"/>
              </a:ext>
            </a:extLst>
          </p:cNvPr>
          <p:cNvSpPr>
            <a:spLocks noGrp="1"/>
          </p:cNvSpPr>
          <p:nvPr>
            <p:ph idx="1"/>
          </p:nvPr>
        </p:nvSpPr>
        <p:spPr>
          <a:xfrm>
            <a:off x="335560" y="2015406"/>
            <a:ext cx="5276675" cy="4065986"/>
          </a:xfrm>
        </p:spPr>
        <p:txBody>
          <a:bodyPr anchor="t">
            <a:normAutofit/>
          </a:bodyPr>
          <a:lstStyle/>
          <a:p>
            <a:r>
              <a:rPr lang="en-US" sz="2000" dirty="0">
                <a:solidFill>
                  <a:srgbClr val="FFFFFF"/>
                </a:solidFill>
              </a:rPr>
              <a:t>A widget that provides a user interface for the user to enter a search query and submit a request to a search provider. Shows a list of query suggestions or results, if available, and allows the user to pick a suggestion or result to launch into. </a:t>
            </a:r>
          </a:p>
          <a:p>
            <a:pPr marL="0" indent="0">
              <a:buNone/>
            </a:pPr>
            <a:r>
              <a:rPr lang="en-US" sz="2000" dirty="0">
                <a:solidFill>
                  <a:schemeClr val="bg1"/>
                </a:solidFill>
              </a:rPr>
              <a:t> features available for the search dialog and      widget include:</a:t>
            </a:r>
          </a:p>
          <a:p>
            <a:r>
              <a:rPr lang="en-US" sz="2000" dirty="0">
                <a:solidFill>
                  <a:schemeClr val="bg1"/>
                </a:solidFill>
              </a:rPr>
              <a:t>Voice search</a:t>
            </a:r>
          </a:p>
          <a:p>
            <a:r>
              <a:rPr lang="en-US" sz="2000" dirty="0">
                <a:solidFill>
                  <a:schemeClr val="bg1"/>
                </a:solidFill>
              </a:rPr>
              <a:t>Search suggestions based on recent queries</a:t>
            </a:r>
          </a:p>
          <a:p>
            <a:r>
              <a:rPr lang="en-US" sz="2000" dirty="0">
                <a:solidFill>
                  <a:schemeClr val="bg1"/>
                </a:solidFill>
              </a:rPr>
              <a:t>Search suggestions that match actual results in your application data</a:t>
            </a:r>
          </a:p>
          <a:p>
            <a:endParaRPr lang="en-IN" sz="2000" dirty="0">
              <a:solidFill>
                <a:srgbClr val="FFFFFF"/>
              </a:solidFill>
            </a:endParaRPr>
          </a:p>
        </p:txBody>
      </p:sp>
      <p:pic>
        <p:nvPicPr>
          <p:cNvPr id="8" name="Picture 7">
            <a:extLst>
              <a:ext uri="{FF2B5EF4-FFF2-40B4-BE49-F238E27FC236}">
                <a16:creationId xmlns:a16="http://schemas.microsoft.com/office/drawing/2014/main" id="{0D426C8F-B414-46E4-B340-44801F464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9517" y="2083001"/>
            <a:ext cx="4455694" cy="204132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5" name="Picture 4">
            <a:extLst>
              <a:ext uri="{FF2B5EF4-FFF2-40B4-BE49-F238E27FC236}">
                <a16:creationId xmlns:a16="http://schemas.microsoft.com/office/drawing/2014/main" id="{FDC34FB6-9C35-4BDF-AE1E-7DD63D076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0" y="4640280"/>
            <a:ext cx="5357711" cy="1441112"/>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1721935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81EEFD-185F-4095-8197-9807E30619F9}"/>
              </a:ext>
            </a:extLst>
          </p:cNvPr>
          <p:cNvSpPr>
            <a:spLocks noGrp="1"/>
          </p:cNvSpPr>
          <p:nvPr>
            <p:ph type="title"/>
          </p:nvPr>
        </p:nvSpPr>
        <p:spPr>
          <a:xfrm>
            <a:off x="742950" y="742951"/>
            <a:ext cx="3476625" cy="4962524"/>
          </a:xfrm>
        </p:spPr>
        <p:txBody>
          <a:bodyPr vert="horz" lIns="91440" tIns="45720" rIns="91440" bIns="45720" rtlCol="0">
            <a:normAutofit/>
          </a:bodyPr>
          <a:lstStyle/>
          <a:p>
            <a:pPr algn="ctr"/>
            <a:r>
              <a:rPr lang="en-US" sz="4800">
                <a:solidFill>
                  <a:srgbClr val="FFFFFF"/>
                </a:solidFill>
              </a:rPr>
              <a:t>Search Anything ?</a:t>
            </a:r>
          </a:p>
        </p:txBody>
      </p:sp>
      <p:pic>
        <p:nvPicPr>
          <p:cNvPr id="4" name="Picture 3">
            <a:extLst>
              <a:ext uri="{FF2B5EF4-FFF2-40B4-BE49-F238E27FC236}">
                <a16:creationId xmlns:a16="http://schemas.microsoft.com/office/drawing/2014/main" id="{EA5B0692-970B-41C4-982A-743CCD8E33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8763" y="3473450"/>
            <a:ext cx="1862136" cy="3175000"/>
          </a:xfrm>
          <a:prstGeom prst="rect">
            <a:avLst/>
          </a:prstGeom>
        </p:spPr>
      </p:pic>
      <p:pic>
        <p:nvPicPr>
          <p:cNvPr id="6" name="Picture 5">
            <a:extLst>
              <a:ext uri="{FF2B5EF4-FFF2-40B4-BE49-F238E27FC236}">
                <a16:creationId xmlns:a16="http://schemas.microsoft.com/office/drawing/2014/main" id="{8D0B8B66-BEFF-4B20-A778-364BEE301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8762" y="215900"/>
            <a:ext cx="1862137" cy="3175000"/>
          </a:xfrm>
          <a:prstGeom prst="rect">
            <a:avLst/>
          </a:prstGeom>
        </p:spPr>
      </p:pic>
      <p:pic>
        <p:nvPicPr>
          <p:cNvPr id="8" name="Picture 7">
            <a:extLst>
              <a:ext uri="{FF2B5EF4-FFF2-40B4-BE49-F238E27FC236}">
                <a16:creationId xmlns:a16="http://schemas.microsoft.com/office/drawing/2014/main" id="{CA6660E3-850F-4697-8728-FC78BA07C9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138" y="533400"/>
            <a:ext cx="2632075" cy="5797550"/>
          </a:xfrm>
          <a:prstGeom prst="rect">
            <a:avLst/>
          </a:prstGeom>
        </p:spPr>
      </p:pic>
    </p:spTree>
    <p:extLst>
      <p:ext uri="{BB962C8B-B14F-4D97-AF65-F5344CB8AC3E}">
        <p14:creationId xmlns:p14="http://schemas.microsoft.com/office/powerpoint/2010/main" val="312113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4D15D48-1074-4EE9-9811-4D7C99107996}"/>
              </a:ext>
            </a:extLst>
          </p:cNvPr>
          <p:cNvSpPr>
            <a:spLocks noGrp="1"/>
          </p:cNvSpPr>
          <p:nvPr>
            <p:ph type="title"/>
          </p:nvPr>
        </p:nvSpPr>
        <p:spPr>
          <a:xfrm>
            <a:off x="838200" y="365125"/>
            <a:ext cx="10515600" cy="1325563"/>
          </a:xfrm>
        </p:spPr>
        <p:txBody>
          <a:bodyPr>
            <a:normAutofit/>
          </a:bodyPr>
          <a:lstStyle/>
          <a:p>
            <a:r>
              <a:rPr lang="en-IN" b="1" dirty="0"/>
              <a:t>YouTube Android API</a:t>
            </a:r>
          </a:p>
        </p:txBody>
      </p:sp>
      <p:sp>
        <p:nvSpPr>
          <p:cNvPr id="3" name="Content Placeholder 2">
            <a:extLst>
              <a:ext uri="{FF2B5EF4-FFF2-40B4-BE49-F238E27FC236}">
                <a16:creationId xmlns:a16="http://schemas.microsoft.com/office/drawing/2014/main" id="{A7B6C021-1225-427B-B96B-C323F4618AAE}"/>
              </a:ext>
            </a:extLst>
          </p:cNvPr>
          <p:cNvSpPr>
            <a:spLocks noGrp="1"/>
          </p:cNvSpPr>
          <p:nvPr>
            <p:ph idx="1"/>
          </p:nvPr>
        </p:nvSpPr>
        <p:spPr>
          <a:xfrm>
            <a:off x="838200" y="2015406"/>
            <a:ext cx="4333875" cy="4065986"/>
          </a:xfrm>
        </p:spPr>
        <p:txBody>
          <a:bodyPr anchor="t">
            <a:normAutofit lnSpcReduction="10000"/>
          </a:bodyPr>
          <a:lstStyle/>
          <a:p>
            <a:r>
              <a:rPr lang="en-US" sz="1600" dirty="0">
                <a:solidFill>
                  <a:srgbClr val="FFFFFF"/>
                </a:solidFill>
              </a:rPr>
              <a:t>The YouTube Android Player API enables you to incorporate video playback functionality into your Android applications. The API defines methods for loading and playing YouTube videos (and playlists) and for customizing and controlling the video playback experience.</a:t>
            </a:r>
          </a:p>
          <a:p>
            <a:r>
              <a:rPr lang="en-US" sz="1600" dirty="0">
                <a:solidFill>
                  <a:srgbClr val="FFFFFF"/>
                </a:solidFill>
              </a:rPr>
              <a:t>Using the API, you can load or cue videos into a player view embedded in your application's UI. You can then control playback programmatically. For example, you can play, pause, or seek to a specific point in the currently loaded video.</a:t>
            </a:r>
          </a:p>
          <a:p>
            <a:r>
              <a:rPr lang="en-US" sz="1600" dirty="0">
                <a:solidFill>
                  <a:srgbClr val="FFFFFF"/>
                </a:solidFill>
              </a:rPr>
              <a:t>You can also register event listeners to get callbacks for certain events, such as the player loading a video or the player state changing. Finally, the API has helper functionality to support orientation changes as well as transitions to fullscreen playback.</a:t>
            </a:r>
          </a:p>
          <a:p>
            <a:pPr marL="0" indent="0">
              <a:buNone/>
            </a:pPr>
            <a:endParaRPr lang="en-IN" sz="1600" dirty="0">
              <a:solidFill>
                <a:srgbClr val="FFFFFF"/>
              </a:solidFill>
            </a:endParaRPr>
          </a:p>
        </p:txBody>
      </p:sp>
      <p:pic>
        <p:nvPicPr>
          <p:cNvPr id="5" name="Picture 4">
            <a:extLst>
              <a:ext uri="{FF2B5EF4-FFF2-40B4-BE49-F238E27FC236}">
                <a16:creationId xmlns:a16="http://schemas.microsoft.com/office/drawing/2014/main" id="{39B79F00-E9DB-4BC8-8B01-1C7DD1988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50" y="3016251"/>
            <a:ext cx="4757636" cy="1738786"/>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7" name="Picture 6">
            <a:extLst>
              <a:ext uri="{FF2B5EF4-FFF2-40B4-BE49-F238E27FC236}">
                <a16:creationId xmlns:a16="http://schemas.microsoft.com/office/drawing/2014/main" id="{2B3F140A-9CB6-4BA0-AEA4-4211ED5694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5607458"/>
            <a:ext cx="5805386" cy="94786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844237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ACC97A-8E59-44A5-BC1A-3E4216191626}"/>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Mini YouTube in the App ?</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C83F93F5-4316-44FC-B460-247D43D9DE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036" y="489204"/>
            <a:ext cx="2657613" cy="5111496"/>
          </a:xfrm>
          <a:prstGeom prst="rect">
            <a:avLst/>
          </a:prstGeom>
        </p:spPr>
      </p:pic>
    </p:spTree>
    <p:extLst>
      <p:ext uri="{BB962C8B-B14F-4D97-AF65-F5344CB8AC3E}">
        <p14:creationId xmlns:p14="http://schemas.microsoft.com/office/powerpoint/2010/main" val="4233700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7F050-7E3D-4E8F-92E0-AA981178AA9C}"/>
              </a:ext>
            </a:extLst>
          </p:cNvPr>
          <p:cNvSpPr>
            <a:spLocks noGrp="1"/>
          </p:cNvSpPr>
          <p:nvPr>
            <p:ph type="title"/>
          </p:nvPr>
        </p:nvSpPr>
        <p:spPr>
          <a:xfrm>
            <a:off x="928687" y="1841500"/>
            <a:ext cx="4695825" cy="1325563"/>
          </a:xfrm>
        </p:spPr>
        <p:txBody>
          <a:bodyPr/>
          <a:lstStyle/>
          <a:p>
            <a:r>
              <a:rPr lang="en-IN" b="1" dirty="0"/>
              <a:t>Need a Quick Demo?</a:t>
            </a:r>
          </a:p>
        </p:txBody>
      </p:sp>
      <p:pic>
        <p:nvPicPr>
          <p:cNvPr id="3" name="WhatsApp Video 2019-10-16 at 08.39.12(1)">
            <a:hlinkClick r:id="" action="ppaction://media"/>
            <a:extLst>
              <a:ext uri="{FF2B5EF4-FFF2-40B4-BE49-F238E27FC236}">
                <a16:creationId xmlns:a16="http://schemas.microsoft.com/office/drawing/2014/main" id="{F8606C09-CBE5-4927-948C-8F42693477C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96100" y="114299"/>
            <a:ext cx="3371850" cy="6448425"/>
          </a:xfrm>
          <a:prstGeom prst="rect">
            <a:avLst/>
          </a:prstGeom>
        </p:spPr>
      </p:pic>
    </p:spTree>
    <p:extLst>
      <p:ext uri="{BB962C8B-B14F-4D97-AF65-F5344CB8AC3E}">
        <p14:creationId xmlns:p14="http://schemas.microsoft.com/office/powerpoint/2010/main" val="372758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5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F32D6D-4F02-49CB-A6E8-AF82C1A1313D}"/>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3000" kern="1200">
                <a:solidFill>
                  <a:srgbClr val="FFFFFF"/>
                </a:solidFill>
                <a:latin typeface="+mj-lt"/>
                <a:ea typeface="+mj-ea"/>
                <a:cs typeface="+mj-cs"/>
              </a:rPr>
              <a:t>Made by –Shashank Tewari</a:t>
            </a:r>
            <a:br>
              <a:rPr lang="en-US" sz="3000" kern="1200">
                <a:solidFill>
                  <a:srgbClr val="FFFFFF"/>
                </a:solidFill>
                <a:latin typeface="+mj-lt"/>
                <a:ea typeface="+mj-ea"/>
                <a:cs typeface="+mj-cs"/>
              </a:rPr>
            </a:br>
            <a:endParaRPr lang="en-US" sz="3000" kern="120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32AF9524-82EB-493C-B67A-3677D111A07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6839" b="14490"/>
          <a:stretch/>
        </p:blipFill>
        <p:spPr>
          <a:xfrm>
            <a:off x="2514980" y="307731"/>
            <a:ext cx="7106941" cy="3997637"/>
          </a:xfrm>
          <a:prstGeom prst="rect">
            <a:avLst/>
          </a:prstGeom>
        </p:spPr>
      </p:pic>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27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7946A-A5DC-4CC5-9381-2C0E68CB5D92}"/>
              </a:ext>
            </a:extLst>
          </p:cNvPr>
          <p:cNvSpPr>
            <a:spLocks noGrp="1"/>
          </p:cNvSpPr>
          <p:nvPr>
            <p:ph type="ctrTitle"/>
          </p:nvPr>
        </p:nvSpPr>
        <p:spPr>
          <a:xfrm>
            <a:off x="1524000" y="2245810"/>
            <a:ext cx="6413500" cy="1355750"/>
          </a:xfrm>
        </p:spPr>
        <p:txBody>
          <a:bodyPr>
            <a:normAutofit/>
          </a:bodyPr>
          <a:lstStyle/>
          <a:p>
            <a:pPr algn="l"/>
            <a:r>
              <a:rPr lang="en-IN" sz="4600" b="1" dirty="0"/>
              <a:t>Android Development using Kotlin</a:t>
            </a:r>
          </a:p>
        </p:txBody>
      </p:sp>
      <p:sp>
        <p:nvSpPr>
          <p:cNvPr id="3" name="Subtitle 2">
            <a:extLst>
              <a:ext uri="{FF2B5EF4-FFF2-40B4-BE49-F238E27FC236}">
                <a16:creationId xmlns:a16="http://schemas.microsoft.com/office/drawing/2014/main" id="{84A3A600-EEEC-4357-845A-703E577B4478}"/>
              </a:ext>
            </a:extLst>
          </p:cNvPr>
          <p:cNvSpPr>
            <a:spLocks noGrp="1"/>
          </p:cNvSpPr>
          <p:nvPr>
            <p:ph type="subTitle" idx="1"/>
          </p:nvPr>
        </p:nvSpPr>
        <p:spPr>
          <a:xfrm>
            <a:off x="1524000" y="3608516"/>
            <a:ext cx="5930900" cy="911117"/>
          </a:xfrm>
        </p:spPr>
        <p:txBody>
          <a:bodyPr>
            <a:normAutofit lnSpcReduction="10000"/>
          </a:bodyPr>
          <a:lstStyle/>
          <a:p>
            <a:pPr algn="l"/>
            <a:r>
              <a:rPr lang="en-IN" sz="1200" dirty="0">
                <a:latin typeface="Times New Roman" panose="02020603050405020304" pitchFamily="18" charset="0"/>
                <a:cs typeface="Times New Roman" panose="02020603050405020304" pitchFamily="18" charset="0"/>
              </a:rPr>
              <a:t>There are close to 2 billion Android powered devices as of 2016, and for more than 200 million Indians Android is the primary platform for consumption of content. From social and communication apps like WhatsApp, Instagram and Snapchat to utilities like Uber, </a:t>
            </a:r>
            <a:r>
              <a:rPr lang="en-IN" sz="1200" dirty="0" err="1">
                <a:latin typeface="Times New Roman" panose="02020603050405020304" pitchFamily="18" charset="0"/>
                <a:cs typeface="Times New Roman" panose="02020603050405020304" pitchFamily="18" charset="0"/>
              </a:rPr>
              <a:t>Swiggy</a:t>
            </a:r>
            <a:r>
              <a:rPr lang="en-IN" sz="1200" dirty="0">
                <a:latin typeface="Times New Roman" panose="02020603050405020304" pitchFamily="18" charset="0"/>
                <a:cs typeface="Times New Roman" panose="02020603050405020304" pitchFamily="18" charset="0"/>
              </a:rPr>
              <a:t> and Paytm, Android enables companies to cater to their users 24x7.</a:t>
            </a:r>
            <a:br>
              <a:rPr lang="en-IN" sz="1200" dirty="0">
                <a:latin typeface="Times New Roman" panose="02020603050405020304" pitchFamily="18" charset="0"/>
                <a:cs typeface="Times New Roman" panose="02020603050405020304" pitchFamily="18" charset="0"/>
              </a:rPr>
            </a:br>
            <a:endParaRPr lang="en-IN" sz="1200" dirty="0">
              <a:latin typeface="Times New Roman" panose="02020603050405020304" pitchFamily="18" charset="0"/>
              <a:cs typeface="Times New Roman" panose="02020603050405020304" pitchFamily="18" charset="0"/>
            </a:endParaRPr>
          </a:p>
        </p:txBody>
      </p:sp>
      <p:sp>
        <p:nvSpPr>
          <p:cNvPr id="13"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110"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4D4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A2AEAC3-ACBE-4ADC-B1F0-AAEB7593ED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954354" y="643467"/>
            <a:ext cx="2624667" cy="2624667"/>
          </a:xfrm>
          <a:prstGeom prst="rect">
            <a:avLst/>
          </a:prstGeom>
        </p:spPr>
      </p:pic>
      <p:sp>
        <p:nvSpPr>
          <p:cNvPr id="15"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683319"/>
            <a:ext cx="651687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41ED4638-8D58-45F7-824C-1764D6C4ECE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829549" y="3589866"/>
            <a:ext cx="3503081" cy="2627311"/>
          </a:xfrm>
          <a:prstGeom prst="rect">
            <a:avLst/>
          </a:prstGeom>
        </p:spPr>
      </p:pic>
    </p:spTree>
    <p:extLst>
      <p:ext uri="{BB962C8B-B14F-4D97-AF65-F5344CB8AC3E}">
        <p14:creationId xmlns:p14="http://schemas.microsoft.com/office/powerpoint/2010/main" val="1415196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4C6D3-E1F5-45AA-80D7-E903553C846C}"/>
              </a:ext>
            </a:extLst>
          </p:cNvPr>
          <p:cNvSpPr>
            <a:spLocks noGrp="1"/>
          </p:cNvSpPr>
          <p:nvPr>
            <p:ph type="ctrTitle"/>
          </p:nvPr>
        </p:nvSpPr>
        <p:spPr>
          <a:xfrm>
            <a:off x="6653600" y="1396289"/>
            <a:ext cx="5006336" cy="1325563"/>
          </a:xfrm>
        </p:spPr>
        <p:txBody>
          <a:bodyPr vert="horz" lIns="91440" tIns="45720" rIns="91440" bIns="45720" rtlCol="0" anchor="ctr">
            <a:normAutofit/>
          </a:bodyPr>
          <a:lstStyle/>
          <a:p>
            <a:pPr algn="l"/>
            <a:r>
              <a:rPr lang="en-US" sz="4400" b="1" kern="1200" dirty="0">
                <a:solidFill>
                  <a:schemeClr val="tx1"/>
                </a:solidFill>
                <a:latin typeface="+mj-lt"/>
                <a:ea typeface="+mj-ea"/>
                <a:cs typeface="+mj-cs"/>
              </a:rPr>
              <a:t>JAVA</a:t>
            </a:r>
          </a:p>
        </p:txBody>
      </p:sp>
      <p:sp>
        <p:nvSpPr>
          <p:cNvPr id="10" name="Freeform: Shape 9">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0882FC9-97E1-4CF7-BED6-547DBCA4CAC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64241" y="1387548"/>
            <a:ext cx="4105275" cy="3355902"/>
          </a:xfrm>
          <a:prstGeom prst="rect">
            <a:avLst/>
          </a:prstGeom>
        </p:spPr>
      </p:pic>
      <p:sp>
        <p:nvSpPr>
          <p:cNvPr id="3" name="Subtitle 2">
            <a:extLst>
              <a:ext uri="{FF2B5EF4-FFF2-40B4-BE49-F238E27FC236}">
                <a16:creationId xmlns:a16="http://schemas.microsoft.com/office/drawing/2014/main" id="{B117C1C4-2358-434E-9FE0-1D7B6809F878}"/>
              </a:ext>
            </a:extLst>
          </p:cNvPr>
          <p:cNvSpPr>
            <a:spLocks noGrp="1"/>
          </p:cNvSpPr>
          <p:nvPr>
            <p:ph type="subTitle" idx="1"/>
          </p:nvPr>
        </p:nvSpPr>
        <p:spPr>
          <a:xfrm>
            <a:off x="6658044" y="2505075"/>
            <a:ext cx="5006336" cy="3929281"/>
          </a:xfrm>
        </p:spPr>
        <p:txBody>
          <a:bodyPr vert="horz" lIns="91440" tIns="45720" rIns="91440" bIns="45720" rtlCol="0" anchor="t">
            <a:normAutofit fontScale="92500"/>
          </a:bodyPr>
          <a:lstStyle/>
          <a:p>
            <a:pPr marL="457200" indent="-228600" algn="l">
              <a:buFont typeface="Arial" panose="020B0604020202020204" pitchFamily="34" charset="0"/>
              <a:buChar char="•"/>
            </a:pPr>
            <a:r>
              <a:rPr lang="en-US" sz="1200" b="1" dirty="0"/>
              <a:t>Java</a:t>
            </a:r>
            <a:r>
              <a:rPr lang="en-US" sz="1200" dirty="0"/>
              <a:t> is a general-purpose programming language that is class-based, </a:t>
            </a:r>
            <a:r>
              <a:rPr lang="en-US" sz="1500" dirty="0"/>
              <a:t>object-oriented (although not a pure object-oriented language, as it contains primitive types</a:t>
            </a:r>
            <a:r>
              <a:rPr lang="en-US" sz="1500" baseline="30000" dirty="0"/>
              <a:t>]</a:t>
            </a:r>
            <a:r>
              <a:rPr lang="en-US" sz="1500" dirty="0"/>
              <a:t>), and designed to have as few implementation dependencies as possible. </a:t>
            </a:r>
          </a:p>
          <a:p>
            <a:pPr marL="457200" indent="-228600" algn="l">
              <a:buFont typeface="Arial" panose="020B0604020202020204" pitchFamily="34" charset="0"/>
              <a:buChar char="•"/>
            </a:pPr>
            <a:r>
              <a:rPr lang="en-US" sz="1600" dirty="0"/>
              <a:t>It is intended to let application developers </a:t>
            </a:r>
            <a:r>
              <a:rPr lang="en-US" sz="1600" i="1" dirty="0"/>
              <a:t>write once, run anywhere</a:t>
            </a:r>
            <a:r>
              <a:rPr lang="en-US" sz="1600" dirty="0"/>
              <a:t> (WORA)</a:t>
            </a:r>
            <a:r>
              <a:rPr lang="en-US" sz="1600" baseline="30000" dirty="0"/>
              <a:t> </a:t>
            </a:r>
            <a:r>
              <a:rPr lang="en-US" sz="1600" dirty="0"/>
              <a:t> meaning that compiled Java code can run on all platforms that support Java without the need for recompilation.</a:t>
            </a:r>
            <a:r>
              <a:rPr lang="en-US" sz="1600" baseline="30000" dirty="0"/>
              <a:t> </a:t>
            </a:r>
            <a:r>
              <a:rPr lang="en-US" sz="1600" dirty="0"/>
              <a:t> </a:t>
            </a:r>
          </a:p>
          <a:p>
            <a:pPr marL="457200" indent="-228600" algn="l">
              <a:buFont typeface="Arial" panose="020B0604020202020204" pitchFamily="34" charset="0"/>
              <a:buChar char="•"/>
            </a:pPr>
            <a:r>
              <a:rPr lang="en-US" sz="1600" dirty="0"/>
              <a:t>Java applications are typically compiled to bytecode that can run on any Java virtual machine (JVM) regardless of the underlying computer architecture. The syntax of Java is similar to C and C++, but it has fewer low-level facilities than either of them. </a:t>
            </a:r>
          </a:p>
          <a:p>
            <a:pPr marL="457200" indent="-228600" algn="l">
              <a:buFont typeface="Arial" panose="020B0604020202020204" pitchFamily="34" charset="0"/>
              <a:buChar char="•"/>
            </a:pPr>
            <a:r>
              <a:rPr lang="en-US" sz="1600" dirty="0"/>
              <a:t>As of 2019, Java was one of the most popular programming languages in use according to GitHub, particularly for client-server web applications, with a reported 9 million developers.</a:t>
            </a:r>
          </a:p>
        </p:txBody>
      </p:sp>
    </p:spTree>
    <p:extLst>
      <p:ext uri="{BB962C8B-B14F-4D97-AF65-F5344CB8AC3E}">
        <p14:creationId xmlns:p14="http://schemas.microsoft.com/office/powerpoint/2010/main" val="86047714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2D112-44AB-4DB1-A90E-97D32CD969C4}"/>
              </a:ext>
            </a:extLst>
          </p:cNvPr>
          <p:cNvSpPr>
            <a:spLocks noGrp="1"/>
          </p:cNvSpPr>
          <p:nvPr>
            <p:ph type="ctrTitle"/>
          </p:nvPr>
        </p:nvSpPr>
        <p:spPr>
          <a:xfrm>
            <a:off x="6053668" y="803325"/>
            <a:ext cx="5314536" cy="1325563"/>
          </a:xfrm>
        </p:spPr>
        <p:txBody>
          <a:bodyPr vert="horz" lIns="91440" tIns="45720" rIns="91440" bIns="45720" rtlCol="0" anchor="ctr">
            <a:normAutofit/>
          </a:bodyPr>
          <a:lstStyle/>
          <a:p>
            <a:pPr algn="l"/>
            <a:r>
              <a:rPr lang="en-US" sz="4400" b="1" kern="1200">
                <a:solidFill>
                  <a:schemeClr val="tx1"/>
                </a:solidFill>
                <a:latin typeface="+mj-lt"/>
                <a:ea typeface="+mj-ea"/>
                <a:cs typeface="+mj-cs"/>
              </a:rPr>
              <a:t>KOTLIN </a:t>
            </a:r>
          </a:p>
        </p:txBody>
      </p:sp>
      <p:sp>
        <p:nvSpPr>
          <p:cNvPr id="10" name="Freeform: Shape 9">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832304F1-5CC6-464A-AD67-1D65FA34B2B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21733" y="543135"/>
            <a:ext cx="3835488" cy="3835488"/>
          </a:xfrm>
          <a:prstGeom prst="rect">
            <a:avLst/>
          </a:prstGeom>
        </p:spPr>
      </p:pic>
      <p:sp>
        <p:nvSpPr>
          <p:cNvPr id="3" name="Subtitle 2">
            <a:extLst>
              <a:ext uri="{FF2B5EF4-FFF2-40B4-BE49-F238E27FC236}">
                <a16:creationId xmlns:a16="http://schemas.microsoft.com/office/drawing/2014/main" id="{E3492DB9-ADE3-489F-AB35-CE57990F7721}"/>
              </a:ext>
            </a:extLst>
          </p:cNvPr>
          <p:cNvSpPr>
            <a:spLocks noGrp="1"/>
          </p:cNvSpPr>
          <p:nvPr>
            <p:ph type="subTitle" idx="1"/>
          </p:nvPr>
        </p:nvSpPr>
        <p:spPr>
          <a:xfrm>
            <a:off x="6053668" y="2279018"/>
            <a:ext cx="5112080" cy="3375920"/>
          </a:xfrm>
        </p:spPr>
        <p:txBody>
          <a:bodyPr vert="horz" lIns="91440" tIns="45720" rIns="91440" bIns="45720" rtlCol="0" anchor="t">
            <a:normAutofit fontScale="92500" lnSpcReduction="10000"/>
          </a:bodyPr>
          <a:lstStyle/>
          <a:p>
            <a:pPr marL="514350" indent="-285750" algn="l">
              <a:buFont typeface="Arial" panose="020B0604020202020204" pitchFamily="34" charset="0"/>
              <a:buChar char="•"/>
            </a:pPr>
            <a:r>
              <a:rPr lang="en-US" sz="1400" b="1" dirty="0"/>
              <a:t>Kotlin</a:t>
            </a:r>
            <a:r>
              <a:rPr lang="en-US" sz="1400" dirty="0"/>
              <a:t> is a cross-platform, statically typed, general-purpose programming language with type inference. </a:t>
            </a:r>
          </a:p>
          <a:p>
            <a:pPr marL="514350" indent="-285750" algn="l">
              <a:buFont typeface="Arial" panose="020B0604020202020204" pitchFamily="34" charset="0"/>
              <a:buChar char="•"/>
            </a:pPr>
            <a:r>
              <a:rPr lang="en-US" sz="1400" dirty="0"/>
              <a:t>Kotlin is designed to interoperate fully with Java, and the JVM version of its standard library depends on the Java Class Library,</a:t>
            </a:r>
            <a:r>
              <a:rPr lang="en-US" sz="1400" baseline="30000" dirty="0"/>
              <a:t> </a:t>
            </a:r>
            <a:r>
              <a:rPr lang="en-US" sz="1400" dirty="0"/>
              <a:t> but type inference allows its syntax to be more concise. </a:t>
            </a:r>
          </a:p>
          <a:p>
            <a:pPr marL="514350" indent="-285750" algn="l">
              <a:buFont typeface="Arial" panose="020B0604020202020204" pitchFamily="34" charset="0"/>
              <a:buChar char="•"/>
            </a:pPr>
            <a:r>
              <a:rPr lang="en-US" sz="1400" dirty="0"/>
              <a:t>Kotlin mainly targets the JVM, but also compiles to JavaScript or native code (via LLVM). Kotlin is sponsored by JetBrains and Google through the Kotlin Foundation.</a:t>
            </a:r>
          </a:p>
          <a:p>
            <a:pPr marL="400050" indent="-285750" algn="l">
              <a:buFont typeface="Arial" panose="020B0604020202020204" pitchFamily="34" charset="0"/>
              <a:buChar char="•"/>
            </a:pPr>
            <a:r>
              <a:rPr lang="en-US" sz="1400" dirty="0"/>
              <a:t>Kotlin is officially supported by Google for mobile development on Android. Since the release of Android Studio 3.0 in October 2017, Kotlin is included as an alternative to the standard Java compiler. </a:t>
            </a:r>
          </a:p>
          <a:p>
            <a:pPr marL="400050" indent="-285750" algn="l">
              <a:buFont typeface="Arial" panose="020B0604020202020204" pitchFamily="34" charset="0"/>
              <a:buChar char="•"/>
            </a:pPr>
            <a:r>
              <a:rPr lang="en-US" sz="1400" dirty="0"/>
              <a:t>The Android Kotlin compiler lets the user choose between targeting Java 6 or Java 8 compatible bytecode. </a:t>
            </a:r>
          </a:p>
          <a:p>
            <a:pPr marL="400050" indent="-285750" algn="l">
              <a:buFont typeface="Arial" panose="020B0604020202020204" pitchFamily="34" charset="0"/>
              <a:buChar char="•"/>
            </a:pPr>
            <a:r>
              <a:rPr lang="en-US" sz="1400" dirty="0"/>
              <a:t>Kotlin has been Google’s preferred language for Android app development since 7 May 2019.</a:t>
            </a:r>
          </a:p>
          <a:p>
            <a:pPr marL="342900" indent="-228600" algn="l">
              <a:buFont typeface="Arial" panose="020B0604020202020204" pitchFamily="34" charset="0"/>
              <a:buChar char="•"/>
            </a:pPr>
            <a:endParaRPr lang="en-US" sz="1100" dirty="0"/>
          </a:p>
        </p:txBody>
      </p:sp>
    </p:spTree>
    <p:extLst>
      <p:ext uri="{BB962C8B-B14F-4D97-AF65-F5344CB8AC3E}">
        <p14:creationId xmlns:p14="http://schemas.microsoft.com/office/powerpoint/2010/main" val="159411138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2E6051-CB09-4D55-8B75-0CB78C7C4472}"/>
              </a:ext>
            </a:extLst>
          </p:cNvPr>
          <p:cNvPicPr>
            <a:picLocks noChangeAspect="1"/>
          </p:cNvPicPr>
          <p:nvPr/>
        </p:nvPicPr>
        <p:blipFill rotWithShape="1">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6124" r="-1" b="31859"/>
          <a:stretch/>
        </p:blipFill>
        <p:spPr>
          <a:xfrm>
            <a:off x="0" y="2042"/>
            <a:ext cx="12192000" cy="6855958"/>
          </a:xfrm>
          <a:prstGeom prst="rect">
            <a:avLst/>
          </a:prstGeom>
        </p:spPr>
      </p:pic>
      <p:sp>
        <p:nvSpPr>
          <p:cNvPr id="2" name="Title 1">
            <a:extLst>
              <a:ext uri="{FF2B5EF4-FFF2-40B4-BE49-F238E27FC236}">
                <a16:creationId xmlns:a16="http://schemas.microsoft.com/office/drawing/2014/main" id="{327CCF24-1307-4CA9-9D40-87EBE19B8606}"/>
              </a:ext>
            </a:extLst>
          </p:cNvPr>
          <p:cNvSpPr>
            <a:spLocks noGrp="1"/>
          </p:cNvSpPr>
          <p:nvPr>
            <p:ph type="ctrTitle"/>
          </p:nvPr>
        </p:nvSpPr>
        <p:spPr>
          <a:xfrm>
            <a:off x="6072445" y="461394"/>
            <a:ext cx="5319433" cy="1191237"/>
          </a:xfrm>
        </p:spPr>
        <p:txBody>
          <a:bodyPr anchor="t">
            <a:normAutofit/>
          </a:bodyPr>
          <a:lstStyle/>
          <a:p>
            <a:pPr algn="l"/>
            <a:r>
              <a:rPr lang="en-IN" sz="4800" b="1" dirty="0"/>
              <a:t>INTELLIJ IDEA</a:t>
            </a:r>
          </a:p>
        </p:txBody>
      </p:sp>
      <p:sp>
        <p:nvSpPr>
          <p:cNvPr id="3" name="Subtitle 2">
            <a:extLst>
              <a:ext uri="{FF2B5EF4-FFF2-40B4-BE49-F238E27FC236}">
                <a16:creationId xmlns:a16="http://schemas.microsoft.com/office/drawing/2014/main" id="{E3AF194B-F9FF-406E-B8A1-CA7F43534E05}"/>
              </a:ext>
            </a:extLst>
          </p:cNvPr>
          <p:cNvSpPr>
            <a:spLocks noGrp="1"/>
          </p:cNvSpPr>
          <p:nvPr>
            <p:ph type="subTitle" idx="1"/>
          </p:nvPr>
        </p:nvSpPr>
        <p:spPr>
          <a:xfrm>
            <a:off x="6231837" y="1652631"/>
            <a:ext cx="5319431" cy="4487541"/>
          </a:xfrm>
        </p:spPr>
        <p:txBody>
          <a:bodyPr anchor="b">
            <a:normAutofit lnSpcReduction="10000"/>
          </a:bodyPr>
          <a:lstStyle/>
          <a:p>
            <a:pPr marL="342900" indent="-342900" algn="l">
              <a:buFont typeface="Arial" panose="020B0604020202020204" pitchFamily="34" charset="0"/>
              <a:buChar char="•"/>
            </a:pPr>
            <a:r>
              <a:rPr lang="en-IN" sz="2000" b="1" dirty="0"/>
              <a:t>IntelliJ IDEA</a:t>
            </a:r>
            <a:r>
              <a:rPr lang="en-IN" sz="2000" dirty="0"/>
              <a:t> is a Java integrated development environment (IDE) for developing computer software.</a:t>
            </a:r>
          </a:p>
          <a:p>
            <a:pPr marL="342900" indent="-342900" algn="l">
              <a:buFont typeface="Arial" panose="020B0604020202020204" pitchFamily="34" charset="0"/>
              <a:buChar char="•"/>
            </a:pPr>
            <a:r>
              <a:rPr lang="en-IN" sz="2000" dirty="0"/>
              <a:t>It is developed by JetBrains (formerly known as IntelliJ), and is available as an Apache 2 Licensed community edition,</a:t>
            </a:r>
            <a:r>
              <a:rPr lang="en-IN" sz="2000" baseline="30000" dirty="0"/>
              <a:t> </a:t>
            </a:r>
            <a:r>
              <a:rPr lang="en-IN" sz="2000" dirty="0"/>
              <a:t> and in a proprietary commercial edition.</a:t>
            </a:r>
          </a:p>
          <a:p>
            <a:pPr marL="342900" indent="-342900" algn="l">
              <a:buFont typeface="Arial" panose="020B0604020202020204" pitchFamily="34" charset="0"/>
              <a:buChar char="•"/>
            </a:pPr>
            <a:r>
              <a:rPr lang="en-IN" sz="2000" dirty="0"/>
              <a:t>The first version of IntelliJ IDEA was released in January 2001, and was one of the first available Java IDEs with advanced code navigation and code refactoring capabilities integrated</a:t>
            </a:r>
          </a:p>
          <a:p>
            <a:pPr marL="342900" indent="-342900" algn="l">
              <a:buFont typeface="Arial" panose="020B0604020202020204" pitchFamily="34" charset="0"/>
              <a:buChar char="•"/>
            </a:pPr>
            <a:r>
              <a:rPr lang="en-IN" sz="2000" dirty="0"/>
              <a:t>In a 2010 </a:t>
            </a:r>
            <a:r>
              <a:rPr lang="en-IN" sz="2000" i="1" dirty="0"/>
              <a:t>InfoWorld</a:t>
            </a:r>
            <a:r>
              <a:rPr lang="en-IN" sz="2000" dirty="0"/>
              <a:t> report, IntelliJ received the highest test centre score out of the four top Java programming tools: Eclipse, IntelliJ IDEA, NetBeans and JDeveloper.</a:t>
            </a:r>
            <a:endParaRPr lang="en-IN" sz="1400" dirty="0"/>
          </a:p>
        </p:txBody>
      </p:sp>
      <p:pic>
        <p:nvPicPr>
          <p:cNvPr id="5" name="Picture 4">
            <a:extLst>
              <a:ext uri="{FF2B5EF4-FFF2-40B4-BE49-F238E27FC236}">
                <a16:creationId xmlns:a16="http://schemas.microsoft.com/office/drawing/2014/main" id="{4BC7A2BB-FDE9-4703-A217-05D3EA5FDDD3}"/>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15719" b="3"/>
          <a:stretch/>
        </p:blipFill>
        <p:spPr>
          <a:xfrm>
            <a:off x="2" y="2"/>
            <a:ext cx="5234519" cy="6210629"/>
          </a:xfrm>
          <a:custGeom>
            <a:avLst/>
            <a:gdLst>
              <a:gd name="connsiteX0" fmla="*/ 1082595 w 5234519"/>
              <a:gd name="connsiteY0" fmla="*/ 0 h 6210629"/>
              <a:gd name="connsiteX1" fmla="*/ 3027450 w 5234519"/>
              <a:gd name="connsiteY1" fmla="*/ 0 h 6210629"/>
              <a:gd name="connsiteX2" fmla="*/ 3291029 w 5234519"/>
              <a:gd name="connsiteY2" fmla="*/ 96471 h 6210629"/>
              <a:gd name="connsiteX3" fmla="*/ 5234519 w 5234519"/>
              <a:gd name="connsiteY3" fmla="*/ 3028517 h 6210629"/>
              <a:gd name="connsiteX4" fmla="*/ 2052407 w 5234519"/>
              <a:gd name="connsiteY4" fmla="*/ 6210629 h 6210629"/>
              <a:gd name="connsiteX5" fmla="*/ 28288 w 5234519"/>
              <a:gd name="connsiteY5" fmla="*/ 5483989 h 6210629"/>
              <a:gd name="connsiteX6" fmla="*/ 0 w 5234519"/>
              <a:gd name="connsiteY6" fmla="*/ 5458279 h 6210629"/>
              <a:gd name="connsiteX7" fmla="*/ 0 w 5234519"/>
              <a:gd name="connsiteY7" fmla="*/ 598754 h 6210629"/>
              <a:gd name="connsiteX8" fmla="*/ 28288 w 5234519"/>
              <a:gd name="connsiteY8" fmla="*/ 573044 h 6210629"/>
              <a:gd name="connsiteX9" fmla="*/ 958290 w 5234519"/>
              <a:gd name="connsiteY9" fmla="*/ 39494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p:spPr>
      </p:pic>
    </p:spTree>
    <p:extLst>
      <p:ext uri="{BB962C8B-B14F-4D97-AF65-F5344CB8AC3E}">
        <p14:creationId xmlns:p14="http://schemas.microsoft.com/office/powerpoint/2010/main" val="231997251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04EA255-FEBE-4592-8860-FBCD2E61620D}"/>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9827" r="-2" b="15153"/>
          <a:stretch/>
        </p:blipFill>
        <p:spPr>
          <a:xfrm>
            <a:off x="-16" y="34702"/>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pic>
        <p:nvPicPr>
          <p:cNvPr id="8" name="Picture 7">
            <a:extLst>
              <a:ext uri="{FF2B5EF4-FFF2-40B4-BE49-F238E27FC236}">
                <a16:creationId xmlns:a16="http://schemas.microsoft.com/office/drawing/2014/main" id="{82743CBE-3CA0-4BA4-8E72-1C2CAD784550}"/>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1651" r="5804" b="1"/>
          <a:stretch/>
        </p:blipFill>
        <p:spPr>
          <a:xfrm>
            <a:off x="5790369" y="10"/>
            <a:ext cx="6401647" cy="6852984"/>
          </a:xfrm>
          <a:custGeom>
            <a:avLst/>
            <a:gdLst>
              <a:gd name="connsiteX0" fmla="*/ 354282 w 6401647"/>
              <a:gd name="connsiteY0" fmla="*/ 0 h 6852994"/>
              <a:gd name="connsiteX1" fmla="*/ 6401647 w 6401647"/>
              <a:gd name="connsiteY1" fmla="*/ 0 h 6852994"/>
              <a:gd name="connsiteX2" fmla="*/ 6401647 w 6401647"/>
              <a:gd name="connsiteY2" fmla="*/ 6852994 h 6852994"/>
              <a:gd name="connsiteX3" fmla="*/ 0 w 6401647"/>
              <a:gd name="connsiteY3" fmla="*/ 6852994 h 6852994"/>
              <a:gd name="connsiteX4" fmla="*/ 0 w 6401647"/>
              <a:gd name="connsiteY4" fmla="*/ 6852993 h 6852994"/>
              <a:gd name="connsiteX5" fmla="*/ 3528116 w 6401647"/>
              <a:gd name="connsiteY5" fmla="*/ 6852993 h 68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sp>
        <p:nvSpPr>
          <p:cNvPr id="13" name="Freeform: Shape 12">
            <a:extLst>
              <a:ext uri="{FF2B5EF4-FFF2-40B4-BE49-F238E27FC236}">
                <a16:creationId xmlns:a16="http://schemas.microsoft.com/office/drawing/2014/main" id="{557ADA24-F07F-4AF3-A108-8B0538C1B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66CE16-4284-4B15-92D5-BEB4A0BEAFB0}"/>
              </a:ext>
            </a:extLst>
          </p:cNvPr>
          <p:cNvSpPr>
            <a:spLocks noGrp="1"/>
          </p:cNvSpPr>
          <p:nvPr>
            <p:ph type="title"/>
          </p:nvPr>
        </p:nvSpPr>
        <p:spPr>
          <a:xfrm>
            <a:off x="779733" y="3011476"/>
            <a:ext cx="4519338" cy="1855246"/>
          </a:xfrm>
        </p:spPr>
        <p:txBody>
          <a:bodyPr vert="horz" lIns="91440" tIns="45720" rIns="91440" bIns="45720" rtlCol="0" anchor="t">
            <a:normAutofit/>
          </a:bodyPr>
          <a:lstStyle/>
          <a:p>
            <a:r>
              <a:rPr lang="en-US" sz="5400" b="1" kern="1200">
                <a:solidFill>
                  <a:schemeClr val="tx1"/>
                </a:solidFill>
                <a:latin typeface="+mj-lt"/>
                <a:ea typeface="+mj-ea"/>
                <a:cs typeface="+mj-cs"/>
              </a:rPr>
              <a:t>ANDROID STUDIO</a:t>
            </a:r>
          </a:p>
        </p:txBody>
      </p:sp>
      <p:sp>
        <p:nvSpPr>
          <p:cNvPr id="6" name="TextBox 5">
            <a:extLst>
              <a:ext uri="{FF2B5EF4-FFF2-40B4-BE49-F238E27FC236}">
                <a16:creationId xmlns:a16="http://schemas.microsoft.com/office/drawing/2014/main" id="{03A13866-A2BD-41D9-8DDB-D83C8ADE4697}"/>
              </a:ext>
            </a:extLst>
          </p:cNvPr>
          <p:cNvSpPr txBox="1"/>
          <p:nvPr/>
        </p:nvSpPr>
        <p:spPr>
          <a:xfrm>
            <a:off x="12007269" y="6657945"/>
            <a:ext cx="184731" cy="200055"/>
          </a:xfrm>
          <a:prstGeom prst="rect">
            <a:avLst/>
          </a:prstGeom>
          <a:solidFill>
            <a:srgbClr val="000000"/>
          </a:solidFill>
        </p:spPr>
        <p:txBody>
          <a:bodyPr wrap="none" rtlCol="0">
            <a:spAutoFit/>
          </a:bodyPr>
          <a:lstStyle/>
          <a:p>
            <a:pPr algn="r">
              <a:spcAft>
                <a:spcPts val="600"/>
              </a:spcAft>
            </a:pPr>
            <a:endParaRPr lang="en-IN" sz="700" dirty="0">
              <a:solidFill>
                <a:srgbClr val="FFFFFF"/>
              </a:solidFill>
            </a:endParaRPr>
          </a:p>
        </p:txBody>
      </p:sp>
    </p:spTree>
    <p:extLst>
      <p:ext uri="{BB962C8B-B14F-4D97-AF65-F5344CB8AC3E}">
        <p14:creationId xmlns:p14="http://schemas.microsoft.com/office/powerpoint/2010/main" val="54431072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CAA0-E6CC-4DEB-AD1A-87E5E97C0075}"/>
              </a:ext>
            </a:extLst>
          </p:cNvPr>
          <p:cNvSpPr>
            <a:spLocks noGrp="1"/>
          </p:cNvSpPr>
          <p:nvPr>
            <p:ph type="title"/>
          </p:nvPr>
        </p:nvSpPr>
        <p:spPr>
          <a:xfrm>
            <a:off x="801097" y="804334"/>
            <a:ext cx="6387102" cy="1325563"/>
          </a:xfrm>
        </p:spPr>
        <p:txBody>
          <a:bodyPr>
            <a:normAutofit/>
          </a:bodyPr>
          <a:lstStyle/>
          <a:p>
            <a:r>
              <a:rPr lang="en-IN" sz="1600" b="1" dirty="0"/>
              <a:t>Android Studio is the official Integrated Development Environment (IDE) for Android app development, based on IntelliJ IDEA . On top of IntelliJ's powerful code editor and developer tools, Android Studio offers even more features that enhance your productivity when building Android apps, such as:</a:t>
            </a:r>
            <a:br>
              <a:rPr lang="en-IN" sz="1600" b="1" dirty="0"/>
            </a:br>
            <a:endParaRPr lang="en-IN" sz="1600" b="1" dirty="0"/>
          </a:p>
        </p:txBody>
      </p:sp>
      <p:sp>
        <p:nvSpPr>
          <p:cNvPr id="3" name="Content Placeholder 2">
            <a:extLst>
              <a:ext uri="{FF2B5EF4-FFF2-40B4-BE49-F238E27FC236}">
                <a16:creationId xmlns:a16="http://schemas.microsoft.com/office/drawing/2014/main" id="{8953C236-A52F-4B19-9DCE-9301B92D598B}"/>
              </a:ext>
            </a:extLst>
          </p:cNvPr>
          <p:cNvSpPr>
            <a:spLocks noGrp="1"/>
          </p:cNvSpPr>
          <p:nvPr>
            <p:ph idx="1"/>
          </p:nvPr>
        </p:nvSpPr>
        <p:spPr>
          <a:xfrm>
            <a:off x="805542" y="2129897"/>
            <a:ext cx="6382657" cy="3923769"/>
          </a:xfrm>
        </p:spPr>
        <p:txBody>
          <a:bodyPr anchor="t">
            <a:normAutofit/>
          </a:bodyPr>
          <a:lstStyle/>
          <a:p>
            <a:pPr lvl="0"/>
            <a:r>
              <a:rPr lang="en-IN" sz="1400" dirty="0"/>
              <a:t>A flexible Gradle-based build system</a:t>
            </a:r>
          </a:p>
          <a:p>
            <a:pPr lvl="0"/>
            <a:r>
              <a:rPr lang="en-IN" sz="1400" dirty="0"/>
              <a:t>A fast and feature-rich emulator</a:t>
            </a:r>
          </a:p>
          <a:p>
            <a:pPr lvl="0"/>
            <a:r>
              <a:rPr lang="en-IN" sz="1400" dirty="0"/>
              <a:t>A unified environment where you can develop for all Android devices</a:t>
            </a:r>
          </a:p>
          <a:p>
            <a:pPr lvl="0"/>
            <a:r>
              <a:rPr lang="en-IN" sz="1400" dirty="0"/>
              <a:t>Apply Changes to push code and resource changes to your running app without restarting your app</a:t>
            </a:r>
          </a:p>
          <a:p>
            <a:pPr lvl="0"/>
            <a:r>
              <a:rPr lang="en-IN" sz="1400" dirty="0"/>
              <a:t>Code templates and GitHub integration to help you build common app features and import sample code</a:t>
            </a:r>
          </a:p>
          <a:p>
            <a:pPr lvl="0"/>
            <a:r>
              <a:rPr lang="en-IN" sz="1400" dirty="0"/>
              <a:t>Extensive testing tools and frameworks</a:t>
            </a:r>
          </a:p>
          <a:p>
            <a:pPr lvl="0"/>
            <a:r>
              <a:rPr lang="en-IN" sz="1400" dirty="0"/>
              <a:t>Lint tools to catch performance, usability, version compatibility, and other problems</a:t>
            </a:r>
          </a:p>
          <a:p>
            <a:pPr lvl="0"/>
            <a:r>
              <a:rPr lang="en-IN" sz="1400" dirty="0"/>
              <a:t>C++ and NDK support</a:t>
            </a:r>
          </a:p>
          <a:p>
            <a:pPr lvl="0"/>
            <a:r>
              <a:rPr lang="en-IN" sz="1400" dirty="0"/>
              <a:t>Built-in support for </a:t>
            </a:r>
            <a:r>
              <a:rPr lang="en-IN" sz="1400" b="1" dirty="0"/>
              <a:t>Google Cloud Platform</a:t>
            </a:r>
            <a:r>
              <a:rPr lang="en-IN" sz="1400" dirty="0"/>
              <a:t>, making it easy to integrate Google Cloud Messaging and App Engine</a:t>
            </a:r>
          </a:p>
          <a:p>
            <a:endParaRPr lang="en-IN" sz="1100" dirty="0"/>
          </a:p>
        </p:txBody>
      </p:sp>
      <p:pic>
        <p:nvPicPr>
          <p:cNvPr id="8" name="Picture 7">
            <a:extLst>
              <a:ext uri="{FF2B5EF4-FFF2-40B4-BE49-F238E27FC236}">
                <a16:creationId xmlns:a16="http://schemas.microsoft.com/office/drawing/2014/main" id="{9E91FE90-9B85-4603-9C6F-AD9ECD5F6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238126"/>
            <a:ext cx="4174068" cy="3047989"/>
          </a:xfrm>
          <a:prstGeom prst="rect">
            <a:avLst/>
          </a:prstGeom>
        </p:spPr>
      </p:pic>
      <p:pic>
        <p:nvPicPr>
          <p:cNvPr id="5" name="Picture 4">
            <a:extLst>
              <a:ext uri="{FF2B5EF4-FFF2-40B4-BE49-F238E27FC236}">
                <a16:creationId xmlns:a16="http://schemas.microsoft.com/office/drawing/2014/main" id="{16CA02DF-74C2-4E74-ACCA-935F4AD34C5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2165" r="15661" b="1"/>
          <a:stretch/>
        </p:blipFill>
        <p:spPr>
          <a:xfrm>
            <a:off x="8534495" y="3839999"/>
            <a:ext cx="2675159" cy="2779874"/>
          </a:xfrm>
          <a:prstGeom prst="rect">
            <a:avLst/>
          </a:prstGeom>
        </p:spPr>
      </p:pic>
    </p:spTree>
    <p:extLst>
      <p:ext uri="{BB962C8B-B14F-4D97-AF65-F5344CB8AC3E}">
        <p14:creationId xmlns:p14="http://schemas.microsoft.com/office/powerpoint/2010/main" val="322908462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4262A-4636-41F6-8E46-54C464F7D9BE}"/>
              </a:ext>
            </a:extLst>
          </p:cNvPr>
          <p:cNvSpPr>
            <a:spLocks noGrp="1"/>
          </p:cNvSpPr>
          <p:nvPr>
            <p:ph type="title"/>
          </p:nvPr>
        </p:nvSpPr>
        <p:spPr>
          <a:xfrm>
            <a:off x="591374" y="314110"/>
            <a:ext cx="5006336" cy="1325563"/>
          </a:xfrm>
        </p:spPr>
        <p:txBody>
          <a:bodyPr>
            <a:normAutofit/>
          </a:bodyPr>
          <a:lstStyle/>
          <a:p>
            <a:r>
              <a:rPr lang="en-IN" b="1" dirty="0"/>
              <a:t>Project Structure</a:t>
            </a:r>
          </a:p>
        </p:txBody>
      </p:sp>
      <p:sp>
        <p:nvSpPr>
          <p:cNvPr id="3" name="Content Placeholder 2">
            <a:extLst>
              <a:ext uri="{FF2B5EF4-FFF2-40B4-BE49-F238E27FC236}">
                <a16:creationId xmlns:a16="http://schemas.microsoft.com/office/drawing/2014/main" id="{BE1934E9-D833-414D-AEA5-7C8280F28244}"/>
              </a:ext>
            </a:extLst>
          </p:cNvPr>
          <p:cNvSpPr>
            <a:spLocks noGrp="1"/>
          </p:cNvSpPr>
          <p:nvPr>
            <p:ph idx="1"/>
          </p:nvPr>
        </p:nvSpPr>
        <p:spPr>
          <a:xfrm>
            <a:off x="805543" y="1639673"/>
            <a:ext cx="5006336" cy="4413993"/>
          </a:xfrm>
        </p:spPr>
        <p:txBody>
          <a:bodyPr anchor="t">
            <a:normAutofit/>
          </a:bodyPr>
          <a:lstStyle/>
          <a:p>
            <a:pPr marL="0" indent="0">
              <a:buNone/>
            </a:pPr>
            <a:r>
              <a:rPr lang="en-IN" sz="1600" b="1" dirty="0"/>
              <a:t>Each project in Android Studio contains one or more modules with source code files and resource files. Types of modules include:</a:t>
            </a:r>
          </a:p>
          <a:p>
            <a:pPr lvl="0"/>
            <a:r>
              <a:rPr lang="en-IN" sz="1600" dirty="0"/>
              <a:t>Android app modules</a:t>
            </a:r>
          </a:p>
          <a:p>
            <a:pPr lvl="0"/>
            <a:r>
              <a:rPr lang="en-IN" sz="1600" dirty="0"/>
              <a:t>Library modules</a:t>
            </a:r>
          </a:p>
          <a:p>
            <a:pPr lvl="0"/>
            <a:r>
              <a:rPr lang="en-IN" sz="1600" dirty="0"/>
              <a:t>Google App Engine modules</a:t>
            </a:r>
          </a:p>
          <a:p>
            <a:pPr marL="0" indent="0">
              <a:buNone/>
            </a:pPr>
            <a:r>
              <a:rPr lang="en-IN" sz="1600" b="1" dirty="0"/>
              <a:t>All the build files are visible at the top level under Gradle Scripts and each app module contains the following folders:</a:t>
            </a:r>
          </a:p>
          <a:p>
            <a:pPr lvl="0"/>
            <a:r>
              <a:rPr lang="en-IN" sz="1600" b="1" dirty="0"/>
              <a:t>manifests</a:t>
            </a:r>
            <a:r>
              <a:rPr lang="en-IN" sz="1600" dirty="0"/>
              <a:t>: Contains the AndroidManifest.xml file.</a:t>
            </a:r>
          </a:p>
          <a:p>
            <a:pPr lvl="0"/>
            <a:r>
              <a:rPr lang="en-IN" sz="1600" b="1" dirty="0"/>
              <a:t>java</a:t>
            </a:r>
            <a:r>
              <a:rPr lang="en-IN" sz="1600" dirty="0"/>
              <a:t>: Contains the Java source code files, including JUnit test code.</a:t>
            </a:r>
          </a:p>
          <a:p>
            <a:pPr lvl="0"/>
            <a:r>
              <a:rPr lang="en-IN" sz="1600" b="1" dirty="0"/>
              <a:t>res</a:t>
            </a:r>
            <a:r>
              <a:rPr lang="en-IN" sz="1600" dirty="0"/>
              <a:t>: Contains all non-code resources, such as XML layouts, UI strings, and bitmap images.</a:t>
            </a:r>
          </a:p>
          <a:p>
            <a:endParaRPr lang="en-IN" sz="1300" dirty="0"/>
          </a:p>
        </p:txBody>
      </p:sp>
      <p:pic>
        <p:nvPicPr>
          <p:cNvPr id="5" name="Picture 4">
            <a:extLst>
              <a:ext uri="{FF2B5EF4-FFF2-40B4-BE49-F238E27FC236}">
                <a16:creationId xmlns:a16="http://schemas.microsoft.com/office/drawing/2014/main" id="{F0F448E0-45F7-4F9F-ACEE-EF33A8333BC3}"/>
              </a:ext>
            </a:extLst>
          </p:cNvPr>
          <p:cNvPicPr>
            <a:picLocks noChangeAspect="1"/>
          </p:cNvPicPr>
          <p:nvPr/>
        </p:nvPicPr>
        <p:blipFill rotWithShape="1">
          <a:blip r:embed="rId2">
            <a:extLst>
              <a:ext uri="{28A0092B-C50C-407E-A947-70E740481C1C}">
                <a14:useLocalDpi xmlns:a14="http://schemas.microsoft.com/office/drawing/2010/main" val="0"/>
              </a:ext>
            </a:extLst>
          </a:blip>
          <a:srcRect t="17289" r="1" b="21238"/>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60774287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654</TotalTime>
  <Words>1289</Words>
  <Application>Microsoft Office PowerPoint</Application>
  <PresentationFormat>Widescreen</PresentationFormat>
  <Paragraphs>118</Paragraphs>
  <Slides>26</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Times New Roman</vt:lpstr>
      <vt:lpstr>Office Theme</vt:lpstr>
      <vt:lpstr>MOVIE-DB APP</vt:lpstr>
      <vt:lpstr>ABOUT ORGANIZATION</vt:lpstr>
      <vt:lpstr>Android Development using Kotlin</vt:lpstr>
      <vt:lpstr>JAVA</vt:lpstr>
      <vt:lpstr>KOTLIN </vt:lpstr>
      <vt:lpstr>INTELLIJ IDEA</vt:lpstr>
      <vt:lpstr>ANDROID STUDIO</vt:lpstr>
      <vt:lpstr>Android Studio is the official Integrated Development Environment (IDE) for Android app development, based on IntelliJ IDEA . On top of IntelliJ's powerful code editor and developer tools, Android Studio offers even more features that enhance your productivity when building Android apps, such as: </vt:lpstr>
      <vt:lpstr>Project Structure</vt:lpstr>
      <vt:lpstr>USER INTERFACE</vt:lpstr>
      <vt:lpstr>Libraries and Frameworks used in Android Studio</vt:lpstr>
      <vt:lpstr>Activities and Fragments</vt:lpstr>
      <vt:lpstr>Declaring Activities</vt:lpstr>
      <vt:lpstr>Fragments</vt:lpstr>
      <vt:lpstr>Retrofit and OKhttp</vt:lpstr>
      <vt:lpstr>Retrofit</vt:lpstr>
      <vt:lpstr>How to use?</vt:lpstr>
      <vt:lpstr>Room Persistence Library  </vt:lpstr>
      <vt:lpstr>Defining data using Room entities </vt:lpstr>
      <vt:lpstr>WHERE DID I USED ROOM ?</vt:lpstr>
      <vt:lpstr>Search View</vt:lpstr>
      <vt:lpstr>Search Anything ?</vt:lpstr>
      <vt:lpstr>YouTube Android API</vt:lpstr>
      <vt:lpstr>Mini YouTube in the App ?</vt:lpstr>
      <vt:lpstr>Need a Quick Demo?</vt:lpstr>
      <vt:lpstr>Made by –Shashank Tewari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MOVIE-DB APP</dc:title>
  <dc:creator>SHASHANK TEWARI</dc:creator>
  <cp:lastModifiedBy>SHASHANK TEWARI</cp:lastModifiedBy>
  <cp:revision>8</cp:revision>
  <dcterms:created xsi:type="dcterms:W3CDTF">2019-10-16T02:44:47Z</dcterms:created>
  <dcterms:modified xsi:type="dcterms:W3CDTF">2019-10-16T13:41:27Z</dcterms:modified>
</cp:coreProperties>
</file>